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notesMasterIdLst>
    <p:notesMasterId r:id="rId93"/>
  </p:notesMasterIdLst>
  <p:handoutMasterIdLst>
    <p:handoutMasterId r:id="rId94"/>
  </p:handoutMasterIdLst>
  <p:sldIdLst>
    <p:sldId id="264" r:id="rId5"/>
    <p:sldId id="22899" r:id="rId6"/>
    <p:sldId id="388" r:id="rId7"/>
    <p:sldId id="22921" r:id="rId8"/>
    <p:sldId id="22988" r:id="rId9"/>
    <p:sldId id="22894" r:id="rId10"/>
    <p:sldId id="22912" r:id="rId11"/>
    <p:sldId id="22893" r:id="rId12"/>
    <p:sldId id="22922" r:id="rId13"/>
    <p:sldId id="22930" r:id="rId14"/>
    <p:sldId id="22989" r:id="rId15"/>
    <p:sldId id="22990" r:id="rId16"/>
    <p:sldId id="22991" r:id="rId17"/>
    <p:sldId id="22992" r:id="rId18"/>
    <p:sldId id="274" r:id="rId19"/>
    <p:sldId id="23000" r:id="rId20"/>
    <p:sldId id="23001" r:id="rId21"/>
    <p:sldId id="23002" r:id="rId22"/>
    <p:sldId id="23003" r:id="rId23"/>
    <p:sldId id="23004" r:id="rId24"/>
    <p:sldId id="23005" r:id="rId25"/>
    <p:sldId id="22993" r:id="rId26"/>
    <p:sldId id="23006" r:id="rId27"/>
    <p:sldId id="23007" r:id="rId28"/>
    <p:sldId id="23008" r:id="rId29"/>
    <p:sldId id="23009" r:id="rId30"/>
    <p:sldId id="23010" r:id="rId31"/>
    <p:sldId id="23011" r:id="rId32"/>
    <p:sldId id="22994" r:id="rId33"/>
    <p:sldId id="23012" r:id="rId34"/>
    <p:sldId id="23013" r:id="rId35"/>
    <p:sldId id="23014" r:id="rId36"/>
    <p:sldId id="23015" r:id="rId37"/>
    <p:sldId id="23016" r:id="rId38"/>
    <p:sldId id="23017" r:id="rId39"/>
    <p:sldId id="23018" r:id="rId40"/>
    <p:sldId id="23019" r:id="rId41"/>
    <p:sldId id="23020" r:id="rId42"/>
    <p:sldId id="22995" r:id="rId43"/>
    <p:sldId id="23021" r:id="rId44"/>
    <p:sldId id="23022" r:id="rId45"/>
    <p:sldId id="23023" r:id="rId46"/>
    <p:sldId id="22996" r:id="rId47"/>
    <p:sldId id="22997" r:id="rId48"/>
    <p:sldId id="22998" r:id="rId49"/>
    <p:sldId id="22929" r:id="rId50"/>
    <p:sldId id="22999" r:id="rId51"/>
    <p:sldId id="272" r:id="rId52"/>
    <p:sldId id="22923" r:id="rId53"/>
    <p:sldId id="22965" r:id="rId54"/>
    <p:sldId id="271" r:id="rId55"/>
    <p:sldId id="270" r:id="rId56"/>
    <p:sldId id="22913" r:id="rId57"/>
    <p:sldId id="277" r:id="rId58"/>
    <p:sldId id="278" r:id="rId59"/>
    <p:sldId id="275" r:id="rId60"/>
    <p:sldId id="279" r:id="rId61"/>
    <p:sldId id="280" r:id="rId62"/>
    <p:sldId id="374" r:id="rId63"/>
    <p:sldId id="22909" r:id="rId64"/>
    <p:sldId id="375" r:id="rId65"/>
    <p:sldId id="376" r:id="rId66"/>
    <p:sldId id="377" r:id="rId67"/>
    <p:sldId id="378" r:id="rId68"/>
    <p:sldId id="379" r:id="rId69"/>
    <p:sldId id="380" r:id="rId70"/>
    <p:sldId id="381" r:id="rId71"/>
    <p:sldId id="382" r:id="rId72"/>
    <p:sldId id="22964" r:id="rId73"/>
    <p:sldId id="22932" r:id="rId74"/>
    <p:sldId id="22966" r:id="rId75"/>
    <p:sldId id="289" r:id="rId76"/>
    <p:sldId id="290" r:id="rId77"/>
    <p:sldId id="291" r:id="rId78"/>
    <p:sldId id="22967" r:id="rId79"/>
    <p:sldId id="299" r:id="rId80"/>
    <p:sldId id="300" r:id="rId81"/>
    <p:sldId id="297" r:id="rId82"/>
    <p:sldId id="298" r:id="rId83"/>
    <p:sldId id="301" r:id="rId84"/>
    <p:sldId id="302" r:id="rId85"/>
    <p:sldId id="303" r:id="rId86"/>
    <p:sldId id="304" r:id="rId87"/>
    <p:sldId id="22903" r:id="rId88"/>
    <p:sldId id="22904" r:id="rId89"/>
    <p:sldId id="22906" r:id="rId90"/>
    <p:sldId id="22905" r:id="rId91"/>
    <p:sldId id="22987" r:id="rId92"/>
  </p:sldIdLst>
  <p:sldSz cx="13716000" cy="10287000"/>
  <p:notesSz cx="6794500" cy="99314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856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3712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205685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7424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3428091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4113710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4799328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484947" algn="l" defTabSz="1371239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eção Padrão" id="{A83843E6-3FE5-4B05-A1D5-024FF37AD3B8}">
          <p14:sldIdLst>
            <p14:sldId id="264"/>
            <p14:sldId id="22899"/>
            <p14:sldId id="388"/>
            <p14:sldId id="22921"/>
            <p14:sldId id="22988"/>
            <p14:sldId id="22894"/>
            <p14:sldId id="22912"/>
            <p14:sldId id="22893"/>
            <p14:sldId id="22922"/>
            <p14:sldId id="22930"/>
            <p14:sldId id="22989"/>
            <p14:sldId id="22990"/>
            <p14:sldId id="22991"/>
            <p14:sldId id="22992"/>
            <p14:sldId id="274"/>
            <p14:sldId id="23000"/>
            <p14:sldId id="23001"/>
            <p14:sldId id="23002"/>
            <p14:sldId id="23003"/>
            <p14:sldId id="23004"/>
            <p14:sldId id="23005"/>
            <p14:sldId id="22993"/>
            <p14:sldId id="23006"/>
            <p14:sldId id="23007"/>
            <p14:sldId id="23008"/>
            <p14:sldId id="23009"/>
            <p14:sldId id="23010"/>
            <p14:sldId id="23011"/>
            <p14:sldId id="22994"/>
            <p14:sldId id="23012"/>
            <p14:sldId id="23013"/>
            <p14:sldId id="23014"/>
            <p14:sldId id="23015"/>
            <p14:sldId id="23016"/>
            <p14:sldId id="23017"/>
            <p14:sldId id="23018"/>
            <p14:sldId id="23019"/>
            <p14:sldId id="23020"/>
            <p14:sldId id="22995"/>
            <p14:sldId id="23021"/>
            <p14:sldId id="23022"/>
            <p14:sldId id="23023"/>
            <p14:sldId id="22996"/>
            <p14:sldId id="22997"/>
            <p14:sldId id="22998"/>
            <p14:sldId id="22929"/>
            <p14:sldId id="22999"/>
            <p14:sldId id="272"/>
            <p14:sldId id="22923"/>
            <p14:sldId id="22965"/>
            <p14:sldId id="271"/>
            <p14:sldId id="270"/>
            <p14:sldId id="22913"/>
            <p14:sldId id="277"/>
            <p14:sldId id="278"/>
            <p14:sldId id="275"/>
            <p14:sldId id="279"/>
            <p14:sldId id="280"/>
            <p14:sldId id="374"/>
            <p14:sldId id="22909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22964"/>
            <p14:sldId id="22932"/>
            <p14:sldId id="22966"/>
            <p14:sldId id="289"/>
          </p14:sldIdLst>
        </p14:section>
        <p14:section name="Seção sem Título" id="{16468EF0-092E-41E8-A433-00B3AABDBD25}">
          <p14:sldIdLst/>
        </p14:section>
        <p14:section name="Seção sem Título" id="{4E31A992-850D-49B7-ADAC-164F09A505E8}">
          <p14:sldIdLst>
            <p14:sldId id="290"/>
            <p14:sldId id="291"/>
            <p14:sldId id="22967"/>
            <p14:sldId id="299"/>
            <p14:sldId id="300"/>
            <p14:sldId id="297"/>
            <p14:sldId id="298"/>
            <p14:sldId id="301"/>
            <p14:sldId id="302"/>
            <p14:sldId id="303"/>
            <p14:sldId id="304"/>
            <p14:sldId id="22903"/>
            <p14:sldId id="22904"/>
            <p14:sldId id="22906"/>
            <p14:sldId id="22905"/>
            <p14:sldId id="229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orient="horz" pos="3989" userDrawn="1">
          <p15:clr>
            <a:srgbClr val="A4A3A4"/>
          </p15:clr>
        </p15:guide>
        <p15:guide id="3" orient="horz" pos="1403" userDrawn="1">
          <p15:clr>
            <a:srgbClr val="A4A3A4"/>
          </p15:clr>
        </p15:guide>
        <p15:guide id="4" orient="horz" pos="5418" userDrawn="1">
          <p15:clr>
            <a:srgbClr val="A4A3A4"/>
          </p15:clr>
        </p15:guide>
        <p15:guide id="5" orient="horz" pos="1605" userDrawn="1">
          <p15:clr>
            <a:srgbClr val="A4A3A4"/>
          </p15:clr>
        </p15:guide>
        <p15:guide id="6" pos="5273" userDrawn="1">
          <p15:clr>
            <a:srgbClr val="A4A3A4"/>
          </p15:clr>
        </p15:guide>
        <p15:guide id="7" pos="4592" userDrawn="1">
          <p15:clr>
            <a:srgbClr val="A4A3A4"/>
          </p15:clr>
        </p15:guide>
        <p15:guide id="8" pos="8221" userDrawn="1">
          <p15:clr>
            <a:srgbClr val="A4A3A4"/>
          </p15:clr>
        </p15:guide>
        <p15:guide id="9" pos="8302" userDrawn="1">
          <p15:clr>
            <a:srgbClr val="A4A3A4"/>
          </p15:clr>
        </p15:guide>
        <p15:guide id="10" pos="6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105B95"/>
    <a:srgbClr val="8FC157"/>
    <a:srgbClr val="69ADE7"/>
    <a:srgbClr val="666666"/>
    <a:srgbClr val="F6862A"/>
    <a:srgbClr val="C0E3F8"/>
    <a:srgbClr val="9236A4"/>
    <a:srgbClr val="0B9CE5"/>
    <a:srgbClr val="00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F473A-8563-4DA4-A312-6B4E3E35A11B}" v="29" dt="2025-04-28T18:36:40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73" autoAdjust="0"/>
    <p:restoredTop sz="93447" autoAdjust="0"/>
  </p:normalViewPr>
  <p:slideViewPr>
    <p:cSldViewPr>
      <p:cViewPr varScale="1">
        <p:scale>
          <a:sx n="42" d="100"/>
          <a:sy n="42" d="100"/>
        </p:scale>
        <p:origin x="932" y="56"/>
      </p:cViewPr>
      <p:guideLst>
        <p:guide orient="horz" pos="3240"/>
        <p:guide orient="horz" pos="3989"/>
        <p:guide orient="horz" pos="1403"/>
        <p:guide orient="horz" pos="5418"/>
        <p:guide orient="horz" pos="1605"/>
        <p:guide pos="5273"/>
        <p:guide pos="4592"/>
        <p:guide pos="8221"/>
        <p:guide pos="8302"/>
        <p:guide pos="6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10236"/>
    </p:cViewPr>
  </p:sorterViewPr>
  <p:notesViewPr>
    <p:cSldViewPr>
      <p:cViewPr varScale="1">
        <p:scale>
          <a:sx n="85" d="100"/>
          <a:sy n="85" d="100"/>
        </p:scale>
        <p:origin x="3802" y="5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handoutMaster" Target="handoutMasters/handoutMaster1.xml"/><Relationship Id="rId9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3FD77C-1A9E-4826-8A8B-E8B9B2D2071B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8E1D2355-B231-49DE-9E7A-5C25FDF7983B}">
      <dgm:prSet phldrT="[Texto]"/>
      <dgm:spPr/>
      <dgm:t>
        <a:bodyPr/>
        <a:lstStyle/>
        <a:p>
          <a:r>
            <a:rPr lang="pt-BR" dirty="0"/>
            <a:t>Despesas</a:t>
          </a:r>
        </a:p>
      </dgm:t>
    </dgm:pt>
    <dgm:pt modelId="{258D312B-C2FF-493B-B7CA-EAE5F0F103F5}" type="parTrans" cxnId="{B0C27B10-F51F-4C1F-81E8-A107943F5C20}">
      <dgm:prSet/>
      <dgm:spPr/>
      <dgm:t>
        <a:bodyPr/>
        <a:lstStyle/>
        <a:p>
          <a:endParaRPr lang="pt-BR"/>
        </a:p>
      </dgm:t>
    </dgm:pt>
    <dgm:pt modelId="{0B96B842-C415-4D21-8972-EBA36DF85183}" type="sibTrans" cxnId="{B0C27B10-F51F-4C1F-81E8-A107943F5C20}">
      <dgm:prSet/>
      <dgm:spPr/>
      <dgm:t>
        <a:bodyPr/>
        <a:lstStyle/>
        <a:p>
          <a:endParaRPr lang="pt-BR"/>
        </a:p>
      </dgm:t>
    </dgm:pt>
    <dgm:pt modelId="{A152EA84-9CFC-49B0-ABAA-162AD4064D30}">
      <dgm:prSet phldrT="[Texto]"/>
      <dgm:spPr/>
      <dgm:t>
        <a:bodyPr/>
        <a:lstStyle/>
        <a:p>
          <a:r>
            <a:rPr lang="pt-BR" dirty="0"/>
            <a:t>Receita</a:t>
          </a:r>
        </a:p>
      </dgm:t>
    </dgm:pt>
    <dgm:pt modelId="{A800C2BF-7838-469F-8C01-B4160AF4670D}" type="parTrans" cxnId="{607FABC2-E506-4A29-BDAE-CCAE04E22766}">
      <dgm:prSet/>
      <dgm:spPr/>
      <dgm:t>
        <a:bodyPr/>
        <a:lstStyle/>
        <a:p>
          <a:endParaRPr lang="pt-BR"/>
        </a:p>
      </dgm:t>
    </dgm:pt>
    <dgm:pt modelId="{5FA02465-1862-467B-AF90-45F3AEABBC3D}" type="sibTrans" cxnId="{607FABC2-E506-4A29-BDAE-CCAE04E22766}">
      <dgm:prSet/>
      <dgm:spPr/>
      <dgm:t>
        <a:bodyPr/>
        <a:lstStyle/>
        <a:p>
          <a:endParaRPr lang="pt-BR"/>
        </a:p>
      </dgm:t>
    </dgm:pt>
    <dgm:pt modelId="{29F42937-870D-40FE-A898-56CAAD2DB151}">
      <dgm:prSet phldrT="[Texto]"/>
      <dgm:spPr/>
      <dgm:t>
        <a:bodyPr/>
        <a:lstStyle/>
        <a:p>
          <a:r>
            <a:rPr lang="pt-BR" dirty="0"/>
            <a:t>Operacional</a:t>
          </a:r>
        </a:p>
      </dgm:t>
    </dgm:pt>
    <dgm:pt modelId="{2DF993BF-3715-46E0-9442-A1523331475F}" type="parTrans" cxnId="{C6A027A6-F188-4203-B058-ED7528046762}">
      <dgm:prSet/>
      <dgm:spPr/>
      <dgm:t>
        <a:bodyPr/>
        <a:lstStyle/>
        <a:p>
          <a:endParaRPr lang="pt-BR"/>
        </a:p>
      </dgm:t>
    </dgm:pt>
    <dgm:pt modelId="{E2B0C1E2-744B-4776-B2CD-716D2C04A221}" type="sibTrans" cxnId="{C6A027A6-F188-4203-B058-ED7528046762}">
      <dgm:prSet/>
      <dgm:spPr/>
      <dgm:t>
        <a:bodyPr/>
        <a:lstStyle/>
        <a:p>
          <a:endParaRPr lang="pt-BR"/>
        </a:p>
      </dgm:t>
    </dgm:pt>
    <dgm:pt modelId="{C6111203-E04E-4F51-A344-240193FCEB7F}" type="pres">
      <dgm:prSet presAssocID="{D83FD77C-1A9E-4826-8A8B-E8B9B2D2071B}" presName="compositeShape" presStyleCnt="0">
        <dgm:presLayoutVars>
          <dgm:chMax val="7"/>
          <dgm:dir/>
          <dgm:resizeHandles val="exact"/>
        </dgm:presLayoutVars>
      </dgm:prSet>
      <dgm:spPr/>
    </dgm:pt>
    <dgm:pt modelId="{C9AD33E5-9A38-4204-AD1E-83063A22CCF2}" type="pres">
      <dgm:prSet presAssocID="{D83FD77C-1A9E-4826-8A8B-E8B9B2D2071B}" presName="wedge1" presStyleLbl="node1" presStyleIdx="0" presStyleCnt="3"/>
      <dgm:spPr/>
    </dgm:pt>
    <dgm:pt modelId="{468C0C8C-3708-457D-A35B-281D27918D9F}" type="pres">
      <dgm:prSet presAssocID="{D83FD77C-1A9E-4826-8A8B-E8B9B2D2071B}" presName="dummy1a" presStyleCnt="0"/>
      <dgm:spPr/>
    </dgm:pt>
    <dgm:pt modelId="{D48AEFB6-99C5-4CF9-81E9-7C359CDC87AE}" type="pres">
      <dgm:prSet presAssocID="{D83FD77C-1A9E-4826-8A8B-E8B9B2D2071B}" presName="dummy1b" presStyleCnt="0"/>
      <dgm:spPr/>
    </dgm:pt>
    <dgm:pt modelId="{102A5DC4-D394-4440-B0CB-D586EE2D4753}" type="pres">
      <dgm:prSet presAssocID="{D83FD77C-1A9E-4826-8A8B-E8B9B2D207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DD58AC0-F8D8-41CC-8801-68168419AB3B}" type="pres">
      <dgm:prSet presAssocID="{D83FD77C-1A9E-4826-8A8B-E8B9B2D2071B}" presName="wedge2" presStyleLbl="node1" presStyleIdx="1" presStyleCnt="3" custLinFactNeighborX="0" custLinFactNeighborY="402"/>
      <dgm:spPr/>
    </dgm:pt>
    <dgm:pt modelId="{15878D1F-9EFD-4B28-8BA3-62BD7241645D}" type="pres">
      <dgm:prSet presAssocID="{D83FD77C-1A9E-4826-8A8B-E8B9B2D2071B}" presName="dummy2a" presStyleCnt="0"/>
      <dgm:spPr/>
    </dgm:pt>
    <dgm:pt modelId="{51209C54-289A-469E-ABDD-F553BFBEB58C}" type="pres">
      <dgm:prSet presAssocID="{D83FD77C-1A9E-4826-8A8B-E8B9B2D2071B}" presName="dummy2b" presStyleCnt="0"/>
      <dgm:spPr/>
    </dgm:pt>
    <dgm:pt modelId="{20AA9B75-9A4E-4BD8-A7A0-37EB45ECF6F9}" type="pres">
      <dgm:prSet presAssocID="{D83FD77C-1A9E-4826-8A8B-E8B9B2D207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8F975C7-0498-44B0-AFF0-9A7F9CD6663E}" type="pres">
      <dgm:prSet presAssocID="{D83FD77C-1A9E-4826-8A8B-E8B9B2D2071B}" presName="wedge3" presStyleLbl="node1" presStyleIdx="2" presStyleCnt="3"/>
      <dgm:spPr/>
    </dgm:pt>
    <dgm:pt modelId="{F274AC5D-A839-4E91-974F-461B2E2E23B4}" type="pres">
      <dgm:prSet presAssocID="{D83FD77C-1A9E-4826-8A8B-E8B9B2D2071B}" presName="dummy3a" presStyleCnt="0"/>
      <dgm:spPr/>
    </dgm:pt>
    <dgm:pt modelId="{DA32FC88-6613-454B-AA8C-B8CFEC9DEBB1}" type="pres">
      <dgm:prSet presAssocID="{D83FD77C-1A9E-4826-8A8B-E8B9B2D2071B}" presName="dummy3b" presStyleCnt="0"/>
      <dgm:spPr/>
    </dgm:pt>
    <dgm:pt modelId="{E55A4FA9-BA0C-474D-BD84-45188398F239}" type="pres">
      <dgm:prSet presAssocID="{D83FD77C-1A9E-4826-8A8B-E8B9B2D207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AD1F041-5134-4555-8FCB-82DBA270CA60}" type="pres">
      <dgm:prSet presAssocID="{0B96B842-C415-4D21-8972-EBA36DF85183}" presName="arrowWedge1" presStyleLbl="fgSibTrans2D1" presStyleIdx="0" presStyleCnt="3"/>
      <dgm:spPr/>
    </dgm:pt>
    <dgm:pt modelId="{DA0FBDF7-447B-4A19-AD23-8B0CBB6269F8}" type="pres">
      <dgm:prSet presAssocID="{5FA02465-1862-467B-AF90-45F3AEABBC3D}" presName="arrowWedge2" presStyleLbl="fgSibTrans2D1" presStyleIdx="1" presStyleCnt="3"/>
      <dgm:spPr/>
    </dgm:pt>
    <dgm:pt modelId="{1C4641AD-71D0-4254-901A-83D636C88FAA}" type="pres">
      <dgm:prSet presAssocID="{E2B0C1E2-744B-4776-B2CD-716D2C04A221}" presName="arrowWedge3" presStyleLbl="fgSibTrans2D1" presStyleIdx="2" presStyleCnt="3"/>
      <dgm:spPr/>
    </dgm:pt>
  </dgm:ptLst>
  <dgm:cxnLst>
    <dgm:cxn modelId="{1E2E5B0A-9E90-4D9E-AA7A-0C0028F305DC}" type="presOf" srcId="{29F42937-870D-40FE-A898-56CAAD2DB151}" destId="{E55A4FA9-BA0C-474D-BD84-45188398F239}" srcOrd="1" destOrd="0" presId="urn:microsoft.com/office/officeart/2005/8/layout/cycle8"/>
    <dgm:cxn modelId="{B0C27B10-F51F-4C1F-81E8-A107943F5C20}" srcId="{D83FD77C-1A9E-4826-8A8B-E8B9B2D2071B}" destId="{8E1D2355-B231-49DE-9E7A-5C25FDF7983B}" srcOrd="0" destOrd="0" parTransId="{258D312B-C2FF-493B-B7CA-EAE5F0F103F5}" sibTransId="{0B96B842-C415-4D21-8972-EBA36DF85183}"/>
    <dgm:cxn modelId="{2623B242-50C3-408B-A649-0366FDFAF33E}" type="presOf" srcId="{A152EA84-9CFC-49B0-ABAA-162AD4064D30}" destId="{3DD58AC0-F8D8-41CC-8801-68168419AB3B}" srcOrd="0" destOrd="0" presId="urn:microsoft.com/office/officeart/2005/8/layout/cycle8"/>
    <dgm:cxn modelId="{23A61889-8D72-46FB-9189-D00BC2FF2514}" type="presOf" srcId="{8E1D2355-B231-49DE-9E7A-5C25FDF7983B}" destId="{C9AD33E5-9A38-4204-AD1E-83063A22CCF2}" srcOrd="0" destOrd="0" presId="urn:microsoft.com/office/officeart/2005/8/layout/cycle8"/>
    <dgm:cxn modelId="{C6A027A6-F188-4203-B058-ED7528046762}" srcId="{D83FD77C-1A9E-4826-8A8B-E8B9B2D2071B}" destId="{29F42937-870D-40FE-A898-56CAAD2DB151}" srcOrd="2" destOrd="0" parTransId="{2DF993BF-3715-46E0-9442-A1523331475F}" sibTransId="{E2B0C1E2-744B-4776-B2CD-716D2C04A221}"/>
    <dgm:cxn modelId="{7C6B15B3-443A-46C5-809A-076820BBC064}" type="presOf" srcId="{D83FD77C-1A9E-4826-8A8B-E8B9B2D2071B}" destId="{C6111203-E04E-4F51-A344-240193FCEB7F}" srcOrd="0" destOrd="0" presId="urn:microsoft.com/office/officeart/2005/8/layout/cycle8"/>
    <dgm:cxn modelId="{8AA509BE-9D5C-4C70-B296-A0D6917EF2FE}" type="presOf" srcId="{A152EA84-9CFC-49B0-ABAA-162AD4064D30}" destId="{20AA9B75-9A4E-4BD8-A7A0-37EB45ECF6F9}" srcOrd="1" destOrd="0" presId="urn:microsoft.com/office/officeart/2005/8/layout/cycle8"/>
    <dgm:cxn modelId="{3BED06C0-516C-40CE-A7DC-77F924389154}" type="presOf" srcId="{29F42937-870D-40FE-A898-56CAAD2DB151}" destId="{08F975C7-0498-44B0-AFF0-9A7F9CD6663E}" srcOrd="0" destOrd="0" presId="urn:microsoft.com/office/officeart/2005/8/layout/cycle8"/>
    <dgm:cxn modelId="{607FABC2-E506-4A29-BDAE-CCAE04E22766}" srcId="{D83FD77C-1A9E-4826-8A8B-E8B9B2D2071B}" destId="{A152EA84-9CFC-49B0-ABAA-162AD4064D30}" srcOrd="1" destOrd="0" parTransId="{A800C2BF-7838-469F-8C01-B4160AF4670D}" sibTransId="{5FA02465-1862-467B-AF90-45F3AEABBC3D}"/>
    <dgm:cxn modelId="{739630D2-F35B-4AB2-814C-C0D86E235613}" type="presOf" srcId="{8E1D2355-B231-49DE-9E7A-5C25FDF7983B}" destId="{102A5DC4-D394-4440-B0CB-D586EE2D4753}" srcOrd="1" destOrd="0" presId="urn:microsoft.com/office/officeart/2005/8/layout/cycle8"/>
    <dgm:cxn modelId="{1A773B68-CD70-4BD2-977B-1819865104EB}" type="presParOf" srcId="{C6111203-E04E-4F51-A344-240193FCEB7F}" destId="{C9AD33E5-9A38-4204-AD1E-83063A22CCF2}" srcOrd="0" destOrd="0" presId="urn:microsoft.com/office/officeart/2005/8/layout/cycle8"/>
    <dgm:cxn modelId="{4487F404-B00A-47E0-B7AA-34B87AFD687F}" type="presParOf" srcId="{C6111203-E04E-4F51-A344-240193FCEB7F}" destId="{468C0C8C-3708-457D-A35B-281D27918D9F}" srcOrd="1" destOrd="0" presId="urn:microsoft.com/office/officeart/2005/8/layout/cycle8"/>
    <dgm:cxn modelId="{19F093DD-5830-44DC-9D22-10AED0784F05}" type="presParOf" srcId="{C6111203-E04E-4F51-A344-240193FCEB7F}" destId="{D48AEFB6-99C5-4CF9-81E9-7C359CDC87AE}" srcOrd="2" destOrd="0" presId="urn:microsoft.com/office/officeart/2005/8/layout/cycle8"/>
    <dgm:cxn modelId="{7A94DAB6-77CF-4570-AD57-02AC6DBBA744}" type="presParOf" srcId="{C6111203-E04E-4F51-A344-240193FCEB7F}" destId="{102A5DC4-D394-4440-B0CB-D586EE2D4753}" srcOrd="3" destOrd="0" presId="urn:microsoft.com/office/officeart/2005/8/layout/cycle8"/>
    <dgm:cxn modelId="{6FE5646B-0022-43B1-A2C9-7DE7E12D021F}" type="presParOf" srcId="{C6111203-E04E-4F51-A344-240193FCEB7F}" destId="{3DD58AC0-F8D8-41CC-8801-68168419AB3B}" srcOrd="4" destOrd="0" presId="urn:microsoft.com/office/officeart/2005/8/layout/cycle8"/>
    <dgm:cxn modelId="{CA763752-34EF-4F28-A4CE-6BE419DCCBF5}" type="presParOf" srcId="{C6111203-E04E-4F51-A344-240193FCEB7F}" destId="{15878D1F-9EFD-4B28-8BA3-62BD7241645D}" srcOrd="5" destOrd="0" presId="urn:microsoft.com/office/officeart/2005/8/layout/cycle8"/>
    <dgm:cxn modelId="{FFFE9BEF-235B-4FDD-8ED8-AA85A78A62E5}" type="presParOf" srcId="{C6111203-E04E-4F51-A344-240193FCEB7F}" destId="{51209C54-289A-469E-ABDD-F553BFBEB58C}" srcOrd="6" destOrd="0" presId="urn:microsoft.com/office/officeart/2005/8/layout/cycle8"/>
    <dgm:cxn modelId="{F76E85E3-82B8-4EFD-8710-E54DB6DFED93}" type="presParOf" srcId="{C6111203-E04E-4F51-A344-240193FCEB7F}" destId="{20AA9B75-9A4E-4BD8-A7A0-37EB45ECF6F9}" srcOrd="7" destOrd="0" presId="urn:microsoft.com/office/officeart/2005/8/layout/cycle8"/>
    <dgm:cxn modelId="{74A61506-F300-4782-8BA6-9D7500053C35}" type="presParOf" srcId="{C6111203-E04E-4F51-A344-240193FCEB7F}" destId="{08F975C7-0498-44B0-AFF0-9A7F9CD6663E}" srcOrd="8" destOrd="0" presId="urn:microsoft.com/office/officeart/2005/8/layout/cycle8"/>
    <dgm:cxn modelId="{66F5F76C-BE6E-4791-B8CA-1A4F52ABA678}" type="presParOf" srcId="{C6111203-E04E-4F51-A344-240193FCEB7F}" destId="{F274AC5D-A839-4E91-974F-461B2E2E23B4}" srcOrd="9" destOrd="0" presId="urn:microsoft.com/office/officeart/2005/8/layout/cycle8"/>
    <dgm:cxn modelId="{7A04AD76-C1EC-462E-9E8C-EC7BC9C10072}" type="presParOf" srcId="{C6111203-E04E-4F51-A344-240193FCEB7F}" destId="{DA32FC88-6613-454B-AA8C-B8CFEC9DEBB1}" srcOrd="10" destOrd="0" presId="urn:microsoft.com/office/officeart/2005/8/layout/cycle8"/>
    <dgm:cxn modelId="{B93D065B-4614-4ADE-9428-382C510B6EC6}" type="presParOf" srcId="{C6111203-E04E-4F51-A344-240193FCEB7F}" destId="{E55A4FA9-BA0C-474D-BD84-45188398F239}" srcOrd="11" destOrd="0" presId="urn:microsoft.com/office/officeart/2005/8/layout/cycle8"/>
    <dgm:cxn modelId="{F89D0DB4-1D9E-472D-965D-B23FB3D08CB2}" type="presParOf" srcId="{C6111203-E04E-4F51-A344-240193FCEB7F}" destId="{9AD1F041-5134-4555-8FCB-82DBA270CA60}" srcOrd="12" destOrd="0" presId="urn:microsoft.com/office/officeart/2005/8/layout/cycle8"/>
    <dgm:cxn modelId="{E501F77D-0AB4-4849-81FE-34015C045D40}" type="presParOf" srcId="{C6111203-E04E-4F51-A344-240193FCEB7F}" destId="{DA0FBDF7-447B-4A19-AD23-8B0CBB6269F8}" srcOrd="13" destOrd="0" presId="urn:microsoft.com/office/officeart/2005/8/layout/cycle8"/>
    <dgm:cxn modelId="{470CEA8D-8461-4923-804B-24AE3E0BBF37}" type="presParOf" srcId="{C6111203-E04E-4F51-A344-240193FCEB7F}" destId="{1C4641AD-71D0-4254-901A-83D636C88FA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D33E5-9A38-4204-AD1E-83063A22CCF2}">
      <dsp:nvSpPr>
        <dsp:cNvPr id="0" name=""/>
        <dsp:cNvSpPr/>
      </dsp:nvSpPr>
      <dsp:spPr>
        <a:xfrm>
          <a:off x="2117140" y="396239"/>
          <a:ext cx="5120640" cy="512064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Despesas</a:t>
          </a:r>
        </a:p>
      </dsp:txBody>
      <dsp:txXfrm>
        <a:off x="4815840" y="1481327"/>
        <a:ext cx="1828800" cy="1524000"/>
      </dsp:txXfrm>
    </dsp:sp>
    <dsp:sp modelId="{3DD58AC0-F8D8-41CC-8801-68168419AB3B}">
      <dsp:nvSpPr>
        <dsp:cNvPr id="0" name=""/>
        <dsp:cNvSpPr/>
      </dsp:nvSpPr>
      <dsp:spPr>
        <a:xfrm>
          <a:off x="2011680" y="599704"/>
          <a:ext cx="5120640" cy="512064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Receita</a:t>
          </a:r>
        </a:p>
      </dsp:txBody>
      <dsp:txXfrm>
        <a:off x="3230880" y="3922024"/>
        <a:ext cx="2743200" cy="1341120"/>
      </dsp:txXfrm>
    </dsp:sp>
    <dsp:sp modelId="{08F975C7-0498-44B0-AFF0-9A7F9CD6663E}">
      <dsp:nvSpPr>
        <dsp:cNvPr id="0" name=""/>
        <dsp:cNvSpPr/>
      </dsp:nvSpPr>
      <dsp:spPr>
        <a:xfrm>
          <a:off x="1906219" y="396239"/>
          <a:ext cx="5120640" cy="512064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Operacional</a:t>
          </a:r>
        </a:p>
      </dsp:txBody>
      <dsp:txXfrm>
        <a:off x="2499359" y="1481327"/>
        <a:ext cx="1828800" cy="1524000"/>
      </dsp:txXfrm>
    </dsp:sp>
    <dsp:sp modelId="{9AD1F041-5134-4555-8FCB-82DBA270CA60}">
      <dsp:nvSpPr>
        <dsp:cNvPr id="0" name=""/>
        <dsp:cNvSpPr/>
      </dsp:nvSpPr>
      <dsp:spPr>
        <a:xfrm>
          <a:off x="1800571" y="79247"/>
          <a:ext cx="5754624" cy="575462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FBDF7-447B-4A19-AD23-8B0CBB6269F8}">
      <dsp:nvSpPr>
        <dsp:cNvPr id="0" name=""/>
        <dsp:cNvSpPr/>
      </dsp:nvSpPr>
      <dsp:spPr>
        <a:xfrm>
          <a:off x="1694687" y="282389"/>
          <a:ext cx="5754624" cy="575462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641AD-71D0-4254-901A-83D636C88FAA}">
      <dsp:nvSpPr>
        <dsp:cNvPr id="0" name=""/>
        <dsp:cNvSpPr/>
      </dsp:nvSpPr>
      <dsp:spPr>
        <a:xfrm>
          <a:off x="1588804" y="79247"/>
          <a:ext cx="5754624" cy="575462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9D3BAD1-04B5-4EEE-A8EB-0A8F5F6AB81D}" type="datetimeFigureOut">
              <a:rPr lang="pt-BR"/>
              <a:pPr>
                <a:defRPr/>
              </a:pPr>
              <a:t>28/04/2025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25ECD6-F5DB-4F3E-9689-E133323AC37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89726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55B27D2-8001-409F-9786-9B08DAA3F560}" type="datetimeFigureOut">
              <a:rPr lang="pt-BR"/>
              <a:pPr>
                <a:defRPr/>
              </a:pPr>
              <a:t>28/04/2025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AC094A0-DBFF-4992-80E8-A859C9DC32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340755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619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239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6856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473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091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3710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328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4947" algn="l" defTabSz="13712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9058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a prova vale 100%, então cada questão vale 2,5 (4x) e os cases discutidos em sala de aula, tem como objetivo, desenvolver as competências propostas.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9092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Inserir Michael Porter (data)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62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2052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Link Youtube : </a:t>
            </a:r>
          </a:p>
          <a:p>
            <a:r>
              <a:rPr lang="pt-BR" dirty="0"/>
              <a:t>https://www.youtube.com/watch?v=rKbxdOK1QDk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10450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Link Youtube:</a:t>
            </a:r>
          </a:p>
          <a:p>
            <a:r>
              <a:rPr lang="pt-BR" dirty="0"/>
              <a:t>https://www.youtube.com/watch?v=MtDtncecW24&amp;t=14s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70616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Link Youtube:</a:t>
            </a:r>
          </a:p>
          <a:p>
            <a:r>
              <a:rPr lang="pt-BR" dirty="0"/>
              <a:t>https://www.youtube.com/watch?v=EP_XxGX1Ngs&amp;t=30s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094A0-DBFF-4992-80E8-A859C9DC321E}" type="slidenum">
              <a:rPr lang="pt-BR" altLang="pt-BR" smtClean="0"/>
              <a:pPr/>
              <a:t>87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4881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55893" y="1615108"/>
            <a:ext cx="11477643" cy="3096344"/>
          </a:xfrm>
          <a:prstGeom prst="rect">
            <a:avLst/>
          </a:prstGeom>
        </p:spPr>
        <p:txBody>
          <a:bodyPr anchor="ctr"/>
          <a:lstStyle>
            <a:lvl1pPr>
              <a:defRPr sz="6000" b="1">
                <a:solidFill>
                  <a:srgbClr val="69ADE7"/>
                </a:solidFill>
              </a:defRPr>
            </a:lvl1pPr>
          </a:lstStyle>
          <a:p>
            <a:r>
              <a:rPr lang="pt-BR" dirty="0"/>
              <a:t>Nome da Disciplina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55893" y="4999043"/>
            <a:ext cx="11477625" cy="3889375"/>
          </a:xfrm>
          <a:prstGeom prst="rect">
            <a:avLst/>
          </a:prstGeom>
        </p:spPr>
        <p:txBody>
          <a:bodyPr anchor="ctr"/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 smtClean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lang="pt-BR" sz="4951" b="0" kern="1200" dirty="0">
                <a:solidFill>
                  <a:srgbClr val="69ADE7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pt-BR" dirty="0"/>
              <a:t>Nome do professor</a:t>
            </a:r>
          </a:p>
        </p:txBody>
      </p:sp>
    </p:spTree>
    <p:extLst>
      <p:ext uri="{BB962C8B-B14F-4D97-AF65-F5344CB8AC3E}">
        <p14:creationId xmlns:p14="http://schemas.microsoft.com/office/powerpoint/2010/main" val="153071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32800" y="1470968"/>
            <a:ext cx="5637251" cy="82810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7025495" y="1470968"/>
            <a:ext cx="5637251" cy="8281043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57285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32800" y="2019298"/>
            <a:ext cx="5637600" cy="77327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6981614" y="2019298"/>
            <a:ext cx="5689358" cy="77327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1275487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532800" y="2897950"/>
            <a:ext cx="5689358" cy="68540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5"/>
          </p:nvPr>
        </p:nvSpPr>
        <p:spPr>
          <a:xfrm>
            <a:off x="6981613" y="2897950"/>
            <a:ext cx="5689358" cy="68540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267069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7357760" y="1470969"/>
            <a:ext cx="5327726" cy="82816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532800" y="1470969"/>
            <a:ext cx="6069296" cy="8281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2771048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532800" y="1470969"/>
            <a:ext cx="5313211" cy="828104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6621352" y="1470969"/>
            <a:ext cx="6069296" cy="8281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1566822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7361795" y="2019298"/>
            <a:ext cx="5313211" cy="773271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532800" y="2019298"/>
            <a:ext cx="6069296" cy="77327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799" y="324000"/>
            <a:ext cx="9360001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1172653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518286" y="2019298"/>
            <a:ext cx="5313211" cy="773271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6601885" y="2019298"/>
            <a:ext cx="6069296" cy="77327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799" y="324000"/>
            <a:ext cx="9360001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3677063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7357265" y="2897950"/>
            <a:ext cx="5342735" cy="6854061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7" hasCustomPrompt="1"/>
          </p:nvPr>
        </p:nvSpPr>
        <p:spPr>
          <a:xfrm>
            <a:off x="518781" y="2897950"/>
            <a:ext cx="6069296" cy="68540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989742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imagem +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/>
          <p:cNvSpPr>
            <a:spLocks noGrp="1"/>
          </p:cNvSpPr>
          <p:nvPr>
            <p:ph type="pic" sz="quarter" idx="13"/>
          </p:nvPr>
        </p:nvSpPr>
        <p:spPr>
          <a:xfrm>
            <a:off x="518286" y="2897949"/>
            <a:ext cx="5313211" cy="6854061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6" hasCustomPrompt="1"/>
          </p:nvPr>
        </p:nvSpPr>
        <p:spPr>
          <a:xfrm>
            <a:off x="6605147" y="2911997"/>
            <a:ext cx="6069296" cy="68400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Clique para editar o texto mestre</a:t>
            </a:r>
          </a:p>
        </p:txBody>
      </p:sp>
      <p:sp>
        <p:nvSpPr>
          <p:cNvPr id="14" name="Espaço Reservado para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2273401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5664" y="240098"/>
            <a:ext cx="7560468" cy="627087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485403" y="1363080"/>
            <a:ext cx="12745305" cy="8316924"/>
          </a:xfrm>
          <a:prstGeom prst="rect">
            <a:avLst/>
          </a:prstGeom>
        </p:spPr>
        <p:txBody>
          <a:bodyPr/>
          <a:lstStyle>
            <a:lvl1pPr>
              <a:lnSpc>
                <a:spcPts val="2850"/>
              </a:lnSpc>
              <a:defRPr sz="21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2850"/>
              </a:lnSpc>
              <a:defRPr sz="21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2850"/>
              </a:lnSpc>
              <a:defRPr sz="21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2850"/>
              </a:lnSpc>
              <a:defRPr sz="21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2850"/>
              </a:lnSpc>
              <a:defRPr sz="21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37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799" y="968400"/>
            <a:ext cx="12138172" cy="87836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87592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532800" y="968400"/>
            <a:ext cx="12138171" cy="878361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684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799" y="1470968"/>
            <a:ext cx="12138172" cy="82810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05876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800" y="2043896"/>
            <a:ext cx="12138171" cy="77081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153980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32799" y="2905352"/>
            <a:ext cx="12138172" cy="6846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5388" indent="-305388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80000"/>
              <a:buFont typeface="Wingdings" panose="05000000000000000000" pitchFamily="2" charset="2"/>
              <a:buChar char="§"/>
              <a:defRPr sz="3000" b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90" indent="-303602" algn="l">
              <a:lnSpc>
                <a:spcPts val="3600"/>
              </a:lnSpc>
              <a:spcBef>
                <a:spcPts val="0"/>
              </a:spcBef>
              <a:spcAft>
                <a:spcPts val="675"/>
              </a:spcAft>
              <a:buClr>
                <a:srgbClr val="69ADE7"/>
              </a:buClr>
              <a:buSzPct val="60000"/>
              <a:buFont typeface="Wingdings" panose="05000000000000000000" pitchFamily="2" charset="2"/>
              <a:buChar char="§"/>
              <a:defRPr sz="30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249345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 linha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532799" y="1470968"/>
            <a:ext cx="12138172" cy="828143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648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+mj-lt"/>
              <a:buNone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</p:txBody>
      </p:sp>
    </p:spTree>
    <p:extLst>
      <p:ext uri="{BB962C8B-B14F-4D97-AF65-F5344CB8AC3E}">
        <p14:creationId xmlns:p14="http://schemas.microsoft.com/office/powerpoint/2010/main" val="38148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 linh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119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532800" y="2020648"/>
            <a:ext cx="12138171" cy="773136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637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 linh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32800" y="324000"/>
            <a:ext cx="9360000" cy="2075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0286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100000"/>
              <a:buFont typeface="+mj-lt"/>
              <a:buNone/>
              <a:tabLst/>
              <a:defRPr sz="4050" b="1" cap="none" baseline="0">
                <a:solidFill>
                  <a:srgbClr val="69ADE7"/>
                </a:solidFill>
                <a:effectLst/>
                <a:latin typeface="+mj-lt"/>
                <a:cs typeface="Arial" panose="020B0604020202020204" pitchFamily="34" charset="0"/>
              </a:defRPr>
            </a:lvl1pPr>
            <a:lvl2pPr marL="205359" indent="0" algn="just">
              <a:lnSpc>
                <a:spcPts val="2363"/>
              </a:lnSpc>
              <a:spcBef>
                <a:spcPts val="0"/>
              </a:spcBef>
              <a:buClr>
                <a:srgbClr val="7CAEC5"/>
              </a:buClr>
              <a:buFont typeface="Arial" pitchFamily="34" charset="0"/>
              <a:buNone/>
              <a:defRPr sz="1800"/>
            </a:lvl2pPr>
            <a:lvl3pPr>
              <a:lnSpc>
                <a:spcPts val="2587"/>
              </a:lnSpc>
              <a:spcBef>
                <a:spcPts val="0"/>
              </a:spcBef>
              <a:defRPr sz="2024"/>
            </a:lvl3pPr>
            <a:lvl4pPr>
              <a:lnSpc>
                <a:spcPts val="2587"/>
              </a:lnSpc>
              <a:spcBef>
                <a:spcPts val="0"/>
              </a:spcBef>
              <a:defRPr sz="2024"/>
            </a:lvl4pPr>
            <a:lvl5pPr>
              <a:lnSpc>
                <a:spcPts val="2587"/>
              </a:lnSpc>
              <a:spcBef>
                <a:spcPts val="0"/>
              </a:spcBef>
              <a:defRPr sz="2024"/>
            </a:lvl5pPr>
          </a:lstStyle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  <a:p>
            <a:r>
              <a:rPr lang="pt-BR" dirty="0"/>
              <a:t>&lt;Título do slide&gt;</a:t>
            </a:r>
          </a:p>
        </p:txBody>
      </p:sp>
      <p:sp>
        <p:nvSpPr>
          <p:cNvPr id="5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532800" y="2897948"/>
            <a:ext cx="12138171" cy="68540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504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0"/>
            <a:ext cx="13687425" cy="10287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488" y="490427"/>
            <a:ext cx="1440160" cy="259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1" r:id="rId2"/>
    <p:sldLayoutId id="2147484356" r:id="rId3"/>
    <p:sldLayoutId id="2147484315" r:id="rId4"/>
    <p:sldLayoutId id="2147484343" r:id="rId5"/>
    <p:sldLayoutId id="2147484344" r:id="rId6"/>
    <p:sldLayoutId id="2147484339" r:id="rId7"/>
    <p:sldLayoutId id="2147484349" r:id="rId8"/>
    <p:sldLayoutId id="2147484350" r:id="rId9"/>
    <p:sldLayoutId id="2147484340" r:id="rId10"/>
    <p:sldLayoutId id="2147484345" r:id="rId11"/>
    <p:sldLayoutId id="2147484346" r:id="rId12"/>
    <p:sldLayoutId id="2147484357" r:id="rId13"/>
    <p:sldLayoutId id="2147484358" r:id="rId14"/>
    <p:sldLayoutId id="2147484359" r:id="rId15"/>
    <p:sldLayoutId id="2147484360" r:id="rId16"/>
    <p:sldLayoutId id="2147484361" r:id="rId17"/>
    <p:sldLayoutId id="2147484362" r:id="rId18"/>
    <p:sldLayoutId id="2147484363" r:id="rId1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95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5pPr>
      <a:lvl6pPr marL="514287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6pPr>
      <a:lvl7pPr marL="1028573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7pPr>
      <a:lvl8pPr marL="1542859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8pPr>
      <a:lvl9pPr marL="2057144" algn="ctr" rtl="0" eaLnBrk="1" fontAlgn="base" hangingPunct="1">
        <a:spcBef>
          <a:spcPct val="0"/>
        </a:spcBef>
        <a:spcAft>
          <a:spcPct val="0"/>
        </a:spcAft>
        <a:defRPr sz="4951">
          <a:solidFill>
            <a:schemeClr val="tx1"/>
          </a:solidFill>
          <a:latin typeface="Calibri" pitchFamily="34" charset="0"/>
        </a:defRPr>
      </a:lvl9pPr>
    </p:titleStyle>
    <p:bodyStyle>
      <a:lvl1pPr marL="385715" indent="-38571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715" indent="-32142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716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0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49" kern="1200">
          <a:solidFill>
            <a:schemeClr val="tx1"/>
          </a:solidFill>
          <a:latin typeface="+mn-lt"/>
          <a:ea typeface="+mn-ea"/>
          <a:cs typeface="+mn-cs"/>
        </a:defRPr>
      </a:lvl4pPr>
      <a:lvl5pPr marL="2314289" indent="-2571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249" kern="1200">
          <a:solidFill>
            <a:schemeClr val="tx1"/>
          </a:solidFill>
          <a:latin typeface="+mn-lt"/>
          <a:ea typeface="+mn-ea"/>
          <a:cs typeface="+mn-cs"/>
        </a:defRPr>
      </a:lvl5pPr>
      <a:lvl6pPr marL="2828574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6pPr>
      <a:lvl7pPr marL="3342860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7pPr>
      <a:lvl8pPr marL="3857147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8pPr>
      <a:lvl9pPr marL="4371432" indent="-257144" algn="l" defTabSz="1028573" rtl="0" eaLnBrk="1" latinLnBrk="0" hangingPunct="1">
        <a:spcBef>
          <a:spcPct val="20000"/>
        </a:spcBef>
        <a:buFont typeface="Arial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1pPr>
      <a:lvl2pPr marL="514287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2pPr>
      <a:lvl3pPr marL="1028573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3pPr>
      <a:lvl4pPr marL="154285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4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5pPr>
      <a:lvl6pPr marL="2571431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6pPr>
      <a:lvl7pPr marL="308571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2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8pPr>
      <a:lvl9pPr marL="4114289" algn="l" defTabSz="1028573" rtl="0" eaLnBrk="1" latinLnBrk="0" hangingPunct="1">
        <a:defRPr sz="20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07" userDrawn="1">
          <p15:clr>
            <a:srgbClr val="F26B43"/>
          </p15:clr>
        </p15:guide>
        <p15:guide id="2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t/teamwork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2533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t/teamwork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2533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t/teamwork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2533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einstein.br/sobre-einstein/missao-visao-valores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einstein.br/sobre-einstein/missao-visao-valores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einstein.br/sobre-einstein/missao-visao-valores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 Competitiva em Saúde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Conteúdo Programático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855893" y="6151612"/>
            <a:ext cx="11477625" cy="3889375"/>
          </a:xfrm>
        </p:spPr>
        <p:txBody>
          <a:bodyPr/>
          <a:lstStyle/>
          <a:p>
            <a:r>
              <a:rPr lang="pt-BR" dirty="0"/>
              <a:t>Prof. Michel Conte</a:t>
            </a:r>
          </a:p>
          <a:p>
            <a:endParaRPr lang="pt-BR" dirty="0"/>
          </a:p>
          <a:p>
            <a:r>
              <a:rPr lang="pt-BR" dirty="0"/>
              <a:t>Aula 1</a:t>
            </a:r>
          </a:p>
          <a:p>
            <a:r>
              <a:rPr lang="pt-BR" dirty="0"/>
              <a:t>T01 Brasília</a:t>
            </a:r>
          </a:p>
          <a:p>
            <a:r>
              <a:rPr lang="pt-BR" dirty="0"/>
              <a:t>XX/XX/2025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09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Conteúdo programático da disciplina ECS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91C66F-77BD-4716-650F-D0045478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80" y="2191172"/>
            <a:ext cx="12457384" cy="80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70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4F88A-86BA-A4FB-A302-90C31E3B1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17321-34CB-AF0C-C5FB-F622152E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Conteúdo programático da disciplina ECS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109E43-FD59-EEEA-676C-E181E6A7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80" y="2191172"/>
            <a:ext cx="12457384" cy="80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66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67622-477F-C3B1-089F-CE3AA651C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6C68B-C18D-499E-2E11-637A1891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Conteúdo programático da disciplina ECS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C1A8D-E5D0-5C83-E94C-79797CCE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71"/>
          <a:stretch/>
        </p:blipFill>
        <p:spPr>
          <a:xfrm>
            <a:off x="3147436" y="1183060"/>
            <a:ext cx="7421128" cy="85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5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7D323-D37A-61D6-F28E-81EC9FFF8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06F83-4520-9101-47AD-AE6B440A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Conteúdo programático da disciplina ECS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9505BB-3066-B62A-7616-BA694A892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72" y="1903140"/>
            <a:ext cx="11305256" cy="80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3AF96-335A-C021-29B0-68A8DC2FF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67DB8E78-0BE3-782B-2C49-EADBC93884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600075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2613065-388F-B174-70BD-AD4B64051D03}"/>
              </a:ext>
            </a:extLst>
          </p:cNvPr>
          <p:cNvSpPr/>
          <p:nvPr/>
        </p:nvSpPr>
        <p:spPr>
          <a:xfrm>
            <a:off x="-30726" y="4266337"/>
            <a:ext cx="13261323" cy="877163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Módulo 1: Setor de Saúde</a:t>
            </a:r>
          </a:p>
        </p:txBody>
      </p:sp>
    </p:spTree>
    <p:extLst>
      <p:ext uri="{BB962C8B-B14F-4D97-AF65-F5344CB8AC3E}">
        <p14:creationId xmlns:p14="http://schemas.microsoft.com/office/powerpoint/2010/main" val="235268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1. Contexto Atual: Competitividade no Setor de Saúde Regulamentado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E7C93511-437E-4B9D-9922-D80EDA62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8856873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Setor de Saúde fortemente regulado por agências como ANVISA, FDA, EMA, entre outras</a:t>
            </a:r>
          </a:p>
          <a:p>
            <a:pPr marL="0" lv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Ambiente competitivo impactado </a:t>
            </a:r>
            <a:r>
              <a:rPr lang="pt-BR" sz="3000" dirty="0" err="1">
                <a:solidFill>
                  <a:schemeClr val="tx1"/>
                </a:solidFill>
                <a:latin typeface="+mn-lt"/>
              </a:rPr>
              <a:t>por:Controle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de preços</a:t>
            </a:r>
          </a:p>
          <a:p>
            <a:pPr marL="0" lv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Acesso restrito a mercado e tecnologias</a:t>
            </a:r>
          </a:p>
          <a:p>
            <a:pPr marL="0" lv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Requisitos rigorosos de compliance e farmacovigilância</a:t>
            </a:r>
          </a:p>
          <a:p>
            <a:pPr marL="0" lv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Inovação tecnológica (medicamentos, dispositivos, terapias digitais) aumentando a pressão competitiva</a:t>
            </a:r>
          </a:p>
          <a:p>
            <a:pPr marL="0" lv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Consolidação e verticalização (integração de hospitais, operadoras, laboratórios).</a:t>
            </a:r>
          </a:p>
        </p:txBody>
      </p:sp>
    </p:spTree>
    <p:extLst>
      <p:ext uri="{BB962C8B-B14F-4D97-AF65-F5344CB8AC3E}">
        <p14:creationId xmlns:p14="http://schemas.microsoft.com/office/powerpoint/2010/main" val="207320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7FD25-AB3D-ABC7-A8B4-8B3BF4EE4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991FC3F-9796-D285-6277-AA38985B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2. Dinâmica Regulatória e seus Impactos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E411F389-F42F-C499-995E-CC3447BD52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8856873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Regulações moldam ritmo de inovação e entrada de novos produtos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Dificuldades no equilíbrio entre inovação, acessibilidade e sustentabilidade financeira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Processos longos de aprovação impactam o time-</a:t>
            </a:r>
            <a:r>
              <a:rPr lang="pt-BR" sz="30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-Market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Crescimento dos modelos de reembolso por valor (</a:t>
            </a:r>
            <a:r>
              <a:rPr lang="pt-BR" sz="3000" dirty="0" err="1">
                <a:solidFill>
                  <a:schemeClr val="tx1"/>
                </a:solidFill>
                <a:latin typeface="+mn-lt"/>
              </a:rPr>
              <a:t>Value-Based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Healthcare).</a:t>
            </a:r>
          </a:p>
        </p:txBody>
      </p:sp>
    </p:spTree>
    <p:extLst>
      <p:ext uri="{BB962C8B-B14F-4D97-AF65-F5344CB8AC3E}">
        <p14:creationId xmlns:p14="http://schemas.microsoft.com/office/powerpoint/2010/main" val="207263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3FF6-C579-ED7D-FCFC-63294D4FB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FCF9AFD-FEC6-B7D2-BE0F-8A354C57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3. Desafios Estratégicos para os Gestores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11F63CCE-3F85-B78A-AE14-3A736E8D80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8856873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Necessidade de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navegar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a complexidade regulatória e política pública de saúde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Tomada de decisão baseada em evidências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: dados de mundo real (RWE), farmacoeconomia, </a:t>
            </a:r>
            <a:r>
              <a:rPr lang="pt-BR" sz="3000" dirty="0" err="1">
                <a:solidFill>
                  <a:schemeClr val="tx1"/>
                </a:solidFill>
                <a:latin typeface="+mn-lt"/>
              </a:rPr>
              <a:t>health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dirty="0" err="1">
                <a:solidFill>
                  <a:schemeClr val="tx1"/>
                </a:solidFill>
                <a:latin typeface="+mn-lt"/>
              </a:rPr>
              <a:t>outcomes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Adaptação rápida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às mudanças regulatórias e novas demandas de pacientes e provedores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Gestão de stakeholders diversos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: governos, operadoras, hospitais, associações de pacientes.</a:t>
            </a:r>
          </a:p>
        </p:txBody>
      </p:sp>
    </p:spTree>
    <p:extLst>
      <p:ext uri="{BB962C8B-B14F-4D97-AF65-F5344CB8AC3E}">
        <p14:creationId xmlns:p14="http://schemas.microsoft.com/office/powerpoint/2010/main" val="283697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C31F7-3ACF-14CD-CDB2-173D9096D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35AD5B-EE81-378D-EB7C-E502E7B0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4. Competências-Chave dos Gestores no Ambiente Atual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DED712B6-1E21-F12F-DA33-B0246812BB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8856873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Visão sistêmica: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integrar inovação, compliance e sustentabilidade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Habilidades de influência: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negociação com reguladores e parceiros estratégicos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Capacidade analítica e estratégica: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transformar dados complexos em planos de ação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Resiliência e adaptabilidade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em cenários incertos e altamente regulados.</a:t>
            </a:r>
          </a:p>
        </p:txBody>
      </p:sp>
    </p:spTree>
    <p:extLst>
      <p:ext uri="{BB962C8B-B14F-4D97-AF65-F5344CB8AC3E}">
        <p14:creationId xmlns:p14="http://schemas.microsoft.com/office/powerpoint/2010/main" val="4024413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750F8-24F1-94E8-F53C-8CD06433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9808D66-BD78-ECDA-EBA9-F1A74DF6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Atividade de Debate em Grupo (20 minutos)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495E3DA8-DAB0-7AD0-4AAE-3C07E18688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Objetivo: Discutir e propor soluções para os principais desafios estratégicos dos gestores no setor de Saúde regulamentado, refletindo também sobre as competências essenciais para atuar nesse ambiente.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Instruções para os grupos: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Dividir a turma em pequenos grupos (3 a 5 pessoas cada).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Cada grupo deverá discutir dois pontos: (10 minutos)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Escolha um dos desafios estratégicos apresentados no Slide 3 (ex.: gestão de stakeholders, adaptação às mudanças regulatórias, tomada de decisão baseada em evidências, etc.)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EC773F33-9408-4CD0-7136-F242EF4E4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06072" y="6439644"/>
            <a:ext cx="4913784" cy="32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600075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A2876B9-7C64-45C4-A948-D198949A00EB}"/>
              </a:ext>
            </a:extLst>
          </p:cNvPr>
          <p:cNvSpPr/>
          <p:nvPr/>
        </p:nvSpPr>
        <p:spPr>
          <a:xfrm>
            <a:off x="3795635" y="3739344"/>
            <a:ext cx="6124754" cy="1246495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pt-BR" sz="7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Bem-vindos !</a:t>
            </a:r>
          </a:p>
        </p:txBody>
      </p:sp>
    </p:spTree>
    <p:extLst>
      <p:ext uri="{BB962C8B-B14F-4D97-AF65-F5344CB8AC3E}">
        <p14:creationId xmlns:p14="http://schemas.microsoft.com/office/powerpoint/2010/main" val="3384096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6797-BD24-7E05-A1DE-0D14FA7DA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BA706A1-52D8-336F-7AD3-C5E62DA5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Atividade de Debate em Grupo (20 minutos)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95E102D9-7A4D-F413-4CD7-384FB42706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Identifiquem exemplos reais ou cenários práticos em que esse desafio aparece.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Proponham ações práticas que um gestor pode adotar para lidar melhor com esse desafio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Considerando o desafio escolhido, discutam: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Quais competências do “tema 4” são mais críticas para enfrentar esse desafio?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Como essas competências podem ser desenvolvidas ou fortalecidas na prática (ex.: cursos, coaching, experiência prática, etc.)?</a:t>
            </a:r>
          </a:p>
        </p:txBody>
      </p:sp>
    </p:spTree>
    <p:extLst>
      <p:ext uri="{BB962C8B-B14F-4D97-AF65-F5344CB8AC3E}">
        <p14:creationId xmlns:p14="http://schemas.microsoft.com/office/powerpoint/2010/main" val="54154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BDDC9-C3D2-4D0C-EB1C-639B24EF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CFD714F-EAB5-B01C-F364-DAD779235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Perguntas-guia para apoiar o debate: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8105E100-BCFB-D684-79D4-E20F0437BD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O que torna esse desafio particularmente difícil em um ambiente regulado?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Como a regulação influencia as opções estratégicas disponíveis?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De que maneira a competência escolhida faz a diferença na superação do desafio?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Existe alguma competência "nova" (não listada) que vocês consideram importante?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Compartilhar insights !!!</a:t>
            </a:r>
          </a:p>
        </p:txBody>
      </p:sp>
      <p:pic>
        <p:nvPicPr>
          <p:cNvPr id="5" name="Imagem 4" descr="Uma imagem contendo no interior, pessoa, mesa, segurando&#10;&#10;O conteúdo gerado por IA pode estar incorreto.">
            <a:extLst>
              <a:ext uri="{FF2B5EF4-FFF2-40B4-BE49-F238E27FC236}">
                <a16:creationId xmlns:a16="http://schemas.microsoft.com/office/drawing/2014/main" id="{5E26D310-5816-6B4B-46F6-E8D752B61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54144" y="6483969"/>
            <a:ext cx="4032448" cy="35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37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A461-592E-65EE-A496-BA50A4373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719DEACB-3150-435A-70EE-04C305056D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600075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676C1A4-4C6F-2DED-E2C1-89E4C229FE2D}"/>
              </a:ext>
            </a:extLst>
          </p:cNvPr>
          <p:cNvSpPr/>
          <p:nvPr/>
        </p:nvSpPr>
        <p:spPr>
          <a:xfrm>
            <a:off x="-30726" y="4266337"/>
            <a:ext cx="13261323" cy="1615827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Módulo 2: Plano Estratégico em organizações de saúde</a:t>
            </a:r>
          </a:p>
        </p:txBody>
      </p:sp>
    </p:spTree>
    <p:extLst>
      <p:ext uri="{BB962C8B-B14F-4D97-AF65-F5344CB8AC3E}">
        <p14:creationId xmlns:p14="http://schemas.microsoft.com/office/powerpoint/2010/main" val="3658803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9C047-0B1B-68BE-A35F-2D5379DC6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86F8226-27EC-FBF1-B7EB-BBC0F26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1. Estruturação de um Plano Estratégico para Organizações de Saúde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D9E9BB94-6B53-8E50-702C-DFB1EA1806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1. Análise Situacional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Diagnóstico interno: pontos fortes e fracos (recursos, processos, pessoas)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Diagnóstico externo: ameaças e oportunidades (mercado, regulação, concorrência, inovação)</a:t>
            </a:r>
          </a:p>
          <a:p>
            <a:pPr lvl="1"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2. Definição de Missão, Visão e Valores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Alinhamento com propósito de saúde e foco em paciente/cliente</a:t>
            </a:r>
          </a:p>
          <a:p>
            <a:pPr lvl="1"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3. Objetivos Estratégicos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Estabelecimento de metas claras: clínicas, financeiras, operacionais, de inovação e sustentabilidade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4. Estratégias e Iniciativas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Planos de ação específicos: acesso a mercado, qualidade assistencial, digitalização, parcerias estratégicas</a:t>
            </a:r>
          </a:p>
        </p:txBody>
      </p:sp>
    </p:spTree>
    <p:extLst>
      <p:ext uri="{BB962C8B-B14F-4D97-AF65-F5344CB8AC3E}">
        <p14:creationId xmlns:p14="http://schemas.microsoft.com/office/powerpoint/2010/main" val="3561441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47E35-5A4F-4FBA-183C-78D1CB54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58C7657-04C4-1F2D-9BA3-4E98930E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2. Elementos-Chave de Customização para Saúde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6D7D44EF-D6BD-5314-3837-66E7BE3494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1. Foco no Paciente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Estratégias centradas em experiência, desfechos clínicos e humanização.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2. Compliance e Regulação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Adaptação às normas locais e globais de saúde, segurança e ética.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3. Sustentabilidade Econômica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Balancear investimentos em inovação com viabilidade financeira (ex.: novos modelos de reembolso)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4. Governança e Gestão de Riscos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Estrutura de governança sólida para mitigar riscos regulatórios e operacionais</a:t>
            </a:r>
          </a:p>
          <a:p>
            <a:pPr lvl="1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5. Monitoramento e Ajustes Contínuos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KPIs específicos de saúde (ex.: índice de readmissão hospitalar, tempo de aprovação de procedimentos)</a:t>
            </a:r>
          </a:p>
        </p:txBody>
      </p:sp>
    </p:spTree>
    <p:extLst>
      <p:ext uri="{BB962C8B-B14F-4D97-AF65-F5344CB8AC3E}">
        <p14:creationId xmlns:p14="http://schemas.microsoft.com/office/powerpoint/2010/main" val="3239255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39DFA-F404-D6A0-9D84-97E06F56E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BFAD9E8-86D8-299C-D3FC-B71ED9DE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Atividade de Debate em Grupo (20 minutos)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D42FF04B-B924-3B71-1F9C-0C5182C7E1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Objetivo: Refletir sobre a construção prática de um plano estratégico para organizações de saúde, destacando os desafios e as prioridades em cada etapa do processo.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Instruções para os grupos: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Dividir a turma em pequenos grupos (3 a 5 pessoas cada).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Cada grupo deverá discutir dois pontos: (10 minutos)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C67AC52F-61E7-782A-C493-73BEA05AC4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06072" y="6439644"/>
            <a:ext cx="4913784" cy="32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97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CED58-7BA2-D046-9ABE-3611F1004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B03322C-A3F8-7906-9F9E-35CD03AB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Atividade de Debate em Grupo (20 minutos)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B382BAE5-FD63-F6B9-630C-B79A1E2140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Parte 1 (10 minutos): Planejamento Estratégico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Escolham uma etapa da estruturação (Análise Situacional, Definição de Missão/Visão/Valores, Objetivos Estratégicos, Estratégias e Iniciativas).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Debatam: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Quais os principais desafios para implementar essa etapa no setor de saúde?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Como tornar essa etapa mais eficiente em uma organização de saúde real (hospital, clínica, farmacêutica, operadora, etc.)?</a:t>
            </a:r>
          </a:p>
        </p:txBody>
      </p:sp>
    </p:spTree>
    <p:extLst>
      <p:ext uri="{BB962C8B-B14F-4D97-AF65-F5344CB8AC3E}">
        <p14:creationId xmlns:p14="http://schemas.microsoft.com/office/powerpoint/2010/main" val="224879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4AE55-A81E-DB29-C204-4959CCEEC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2344EF0-AB15-4649-DBC8-8A75C0A60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Atividade de Debate em Grupo (20 minutos)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D006D0EA-5A1F-23C1-E3F6-3665E2C8B0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Parte 2 (10 minutos): Customização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Considerando os elementos de customização (foco no paciente, compliance, sustentabilidade econômica, governança e gestão de riscos, monitoramento)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Discutam: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Qual elemento de customização consideram mais crítico para o sucesso do plano estratégico?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Como garantir que ele seja praticamente incorporado no dia a dia da organização?</a:t>
            </a:r>
          </a:p>
        </p:txBody>
      </p:sp>
    </p:spTree>
    <p:extLst>
      <p:ext uri="{BB962C8B-B14F-4D97-AF65-F5344CB8AC3E}">
        <p14:creationId xmlns:p14="http://schemas.microsoft.com/office/powerpoint/2010/main" val="399866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804DD-2DDA-E739-6AFE-6ED5FC75D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F13A662-9441-EC74-2EE7-F348A203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Perguntas-guia para apoiar o debate: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FE6C1739-A8D6-384D-6E81-DD9C1E3690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Qual etapa do plano costuma ser mais negligenciada nas organizações de saúde?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Quais riscos existem se a customização não for bem feita?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Como envolver as equipes assistenciais e administrativas no processo estratégico?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Há exemplos de sucesso ou fracasso que conhecem e que possam compartilhar?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Compartilhar insights !!!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Imagem 1" descr="Uma imagem contendo no interior, pessoa, mesa, segurando&#10;&#10;O conteúdo gerado por IA pode estar incorreto.">
            <a:extLst>
              <a:ext uri="{FF2B5EF4-FFF2-40B4-BE49-F238E27FC236}">
                <a16:creationId xmlns:a16="http://schemas.microsoft.com/office/drawing/2014/main" id="{C9AB31D1-EE86-5BB6-3657-541BE27DF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54144" y="6483969"/>
            <a:ext cx="4032448" cy="35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92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CA5BC-5B58-8358-D177-BA2D1E04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444EA0D-F986-04F9-27C9-0572B65711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600075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17EEF2A-25D6-CAD6-46EF-02EF7819CF87}"/>
              </a:ext>
            </a:extLst>
          </p:cNvPr>
          <p:cNvSpPr/>
          <p:nvPr/>
        </p:nvSpPr>
        <p:spPr>
          <a:xfrm>
            <a:off x="-30726" y="4266337"/>
            <a:ext cx="13261323" cy="877163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Módulo 3: Referenciais estratégicos</a:t>
            </a:r>
          </a:p>
        </p:txBody>
      </p:sp>
    </p:spTree>
    <p:extLst>
      <p:ext uri="{BB962C8B-B14F-4D97-AF65-F5344CB8AC3E}">
        <p14:creationId xmlns:p14="http://schemas.microsoft.com/office/powerpoint/2010/main" val="313426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32D3C-ECB5-4682-BE30-230CD7DE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/>
          <a:lstStyle/>
          <a:p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3 acordos para a dinâmica da aula</a:t>
            </a:r>
            <a:b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b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endParaRPr lang="pt-BR" sz="4050" dirty="0">
              <a:solidFill>
                <a:srgbClr val="69ADE7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973D72-E7FC-4FBD-BC3D-E46AA396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0" y="3294259"/>
            <a:ext cx="12474624" cy="369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17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3CA57-A6F7-4DBC-04DB-B012ACD2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EBCDAA4-879D-1CD3-57C7-9C94B96F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1. Introdução Geral — Importância dos Referenciais Estratégicos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3D34F047-50D1-068C-F2AF-D7506974E2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 Base do Plano Estratégico: Missão, Visão e Valores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Conteúdo: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Referenciais estratégicos orientam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decisões, prioridades e comportamentos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organizacionais</a:t>
            </a:r>
          </a:p>
          <a:p>
            <a:pPr lvl="1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Definem 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identidade, propósito e aspiração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da organização de saúde</a:t>
            </a:r>
          </a:p>
          <a:p>
            <a:pPr lvl="1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Servem como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norte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para a formulação e execução do plano estratégico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Reforçam 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cultura organizacional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e o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engajamento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dos stakeholders internos e externos</a:t>
            </a:r>
          </a:p>
        </p:txBody>
      </p:sp>
    </p:spTree>
    <p:extLst>
      <p:ext uri="{BB962C8B-B14F-4D97-AF65-F5344CB8AC3E}">
        <p14:creationId xmlns:p14="http://schemas.microsoft.com/office/powerpoint/2010/main" val="1554237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CE517-9B7B-37C9-F96D-762A7FBFA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58FA86B-4BDD-E154-8CA5-7CD58C95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2. Missão – O propósito que guia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59073C3B-9C9A-96F7-5223-DAC3476387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Missão: Quem Somos e Por Que Existimos?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Conteúdo: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Expressa o propósito essencial da organização.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Responde às perguntas: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“Quem atendemos?“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"O que entregamos?“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"Qual impacto buscamos gerar?“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Deve ser clara, inspiradora e conectada ao setor de saúde (ex.: cuidado, inovação, acesso)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Exemplo: "Promover saúde e bem-estar com excelência, inovação e humanização."</a:t>
            </a:r>
          </a:p>
        </p:txBody>
      </p:sp>
    </p:spTree>
    <p:extLst>
      <p:ext uri="{BB962C8B-B14F-4D97-AF65-F5344CB8AC3E}">
        <p14:creationId xmlns:p14="http://schemas.microsoft.com/office/powerpoint/2010/main" val="2273662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35B37-4532-C72B-0F8D-1AAB3CD4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4A2EA79-43D6-9B44-07E2-5E632648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3. Visão — O Futuro que Almejamos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94E87C27-53FA-A127-1D33-22037A5D69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Visão: Onde Queremos Chegar?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Expressa o propósito essencial da organização.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Declaração de futuro aspiracional</a:t>
            </a:r>
          </a:p>
          <a:p>
            <a:pPr marL="450000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Define a ambição estratégica para um horizonte de 5, 10 anos ou mais</a:t>
            </a:r>
          </a:p>
          <a:p>
            <a:pPr marL="450000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385715" lvl="1" indent="-385715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Deve ser desafiadora, inspiradora e alinhada às tendências do setor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Exemplo: "Ser referência em soluções integradas de saúde na América Latina até 2030."</a:t>
            </a:r>
          </a:p>
        </p:txBody>
      </p:sp>
    </p:spTree>
    <p:extLst>
      <p:ext uri="{BB962C8B-B14F-4D97-AF65-F5344CB8AC3E}">
        <p14:creationId xmlns:p14="http://schemas.microsoft.com/office/powerpoint/2010/main" val="23030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696F2-169C-29A7-27B3-A55F909FF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80A359D-7AB4-7665-956E-4BC79452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3. Visão — O Futuro que Almejamos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600669EB-8B6C-AFFC-3D4E-1381C72D23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Visão: Onde Queremos Chegar?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Expressa o propósito essencial da organização.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Declaração de futuro aspiracional</a:t>
            </a:r>
          </a:p>
          <a:p>
            <a:pPr marL="450000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Define a ambição estratégica para um horizonte de 5, 10 anos ou mais</a:t>
            </a:r>
          </a:p>
          <a:p>
            <a:pPr marL="450000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385715" lvl="1" indent="-385715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Deve ser desafiadora, inspiradora e alinhada às tendências do setor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Exemplo: "Ser referência em soluções integradas de saúde na América Latina até 2030."</a:t>
            </a:r>
          </a:p>
        </p:txBody>
      </p:sp>
    </p:spTree>
    <p:extLst>
      <p:ext uri="{BB962C8B-B14F-4D97-AF65-F5344CB8AC3E}">
        <p14:creationId xmlns:p14="http://schemas.microsoft.com/office/powerpoint/2010/main" val="2472622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2F3B8-DAD7-7B0F-E825-8B3FD225B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BEC0FE7-AC68-69ED-CFE6-C916D8BF7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4. Valores — O Jeito de Ser e Agir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3152DFE3-4E5A-FB92-55BF-92212FEF4F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Valores: O Que Nos Move e Nos Conduz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Representam os princípios e crenças que guiam atitudes e decisões diárias</a:t>
            </a:r>
          </a:p>
          <a:p>
            <a:pPr lvl="1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Fundamentam a cultura organizacional e moldam a experiência do paciente e dos colaboradores</a:t>
            </a:r>
          </a:p>
          <a:p>
            <a:pPr lvl="1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385715" lvl="1" indent="-385715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Exemplos de valores para organizações de saúde: ética, inovação, empatia, excelência, responsabilidade social.</a:t>
            </a:r>
          </a:p>
          <a:p>
            <a:pPr marL="385715" lvl="1" indent="-385715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385715" lvl="1" indent="-385715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Devem ser vividos na prática, e não apenas declarados.</a:t>
            </a:r>
          </a:p>
        </p:txBody>
      </p:sp>
    </p:spTree>
    <p:extLst>
      <p:ext uri="{BB962C8B-B14F-4D97-AF65-F5344CB8AC3E}">
        <p14:creationId xmlns:p14="http://schemas.microsoft.com/office/powerpoint/2010/main" val="3804273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8F98B-6E94-6BD9-4146-DB425BFDE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1D857C-6F6E-1E68-46C3-FA03ACA5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Atividade de Debate em Grupo (20 minutos)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A941BE5C-F574-7B52-E64C-4087EFEE0B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Objetivo: Refletir sobre a importância dos referenciais estratégicos (Missão, Visão e Valores) na prática e como eles impactam o sucesso do plano estratégico em organizações de saúde.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Instruções para os grupos: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Dividir a turma em pequenos grupos (3 a 5 pessoas cada).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Cada grupo deverá discutir dois pontos: (10 minutos)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0445EDA1-EDD6-993F-BEA3-3AC6772020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06072" y="6439644"/>
            <a:ext cx="4913784" cy="32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12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E60AA-89CC-2742-62D6-0C080F4B2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7884A45-D336-D8CD-0C7A-331AF3AD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Atividade de Debate em Grupo (20 minutos)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7D6CEFB9-0221-6080-1B47-054A5E0788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Parte 1 (10 minutos): Avaliando a Importância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Por que Missão, Visão e Valores são considerados fundamentais para o sucesso de um plano estratégico?</a:t>
            </a:r>
          </a:p>
          <a:p>
            <a:pPr lvl="1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O que acontece em uma organização quando esses elementos são apenas "formais" e não vividos no dia a dia?</a:t>
            </a:r>
          </a:p>
          <a:p>
            <a:pPr lvl="1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Em uma organização de saúde, qual dos três (Missão, Visão ou Valores) vocês acham que precisa ser mais forte e por quê?</a:t>
            </a:r>
          </a:p>
        </p:txBody>
      </p:sp>
    </p:spTree>
    <p:extLst>
      <p:ext uri="{BB962C8B-B14F-4D97-AF65-F5344CB8AC3E}">
        <p14:creationId xmlns:p14="http://schemas.microsoft.com/office/powerpoint/2010/main" val="2965343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4732-A15B-174C-F83C-AF8C070D3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449B319-929C-E067-3627-B5D51AD8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Atividade de Debate em Grupo (20 minutos)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4CB93C40-6775-0CD2-8303-76D27289EA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Parte 2 (10 minutos): Aplicação Prática</a:t>
            </a: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Escolham uma organização de saúde conhecida (hospital, laboratório, operadora etc.)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Discutam:</a:t>
            </a:r>
          </a:p>
          <a:p>
            <a:pPr lvl="2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Como a Missão, Visão e Valores dessa organização se manifestam na prática (ou não)?</a:t>
            </a:r>
          </a:p>
          <a:p>
            <a:pPr lvl="2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Sugiram uma melhoria no referencial estratégico dessa organização para torná-lo mais relevante no cenário atual.</a:t>
            </a:r>
          </a:p>
        </p:txBody>
      </p:sp>
    </p:spTree>
    <p:extLst>
      <p:ext uri="{BB962C8B-B14F-4D97-AF65-F5344CB8AC3E}">
        <p14:creationId xmlns:p14="http://schemas.microsoft.com/office/powerpoint/2010/main" val="1627964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2165A-B911-E80A-E562-1D3AB7DA4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DDE84D1-51C0-A214-C432-697F2651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Perguntas-guia para apoiar o debate: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530BC75C-6313-5132-8570-AF7BB3348E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Como Missão, Visão e Valores influenciam o comportamento dos colaboradores?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Como integrar esses referenciais no dia a dia sem que virem apenas "slogans na parede"?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Vocês conhecem exemplos de boas práticas ou de fracassos ligados à falta desses elementos?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Compartilhar insights !!!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Imagem 1" descr="Uma imagem contendo no interior, pessoa, mesa, segurando&#10;&#10;O conteúdo gerado por IA pode estar incorreto.">
            <a:extLst>
              <a:ext uri="{FF2B5EF4-FFF2-40B4-BE49-F238E27FC236}">
                <a16:creationId xmlns:a16="http://schemas.microsoft.com/office/drawing/2014/main" id="{6B62DBDE-F246-A537-4879-DA938CD84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54144" y="6483969"/>
            <a:ext cx="4032448" cy="35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6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667C-F7A1-8D76-1F1A-932A0A47D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C7E1BEE0-5C82-7622-9D22-B06EED6439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600075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EF3DEF6-E288-A66E-0EC6-E2C94BC31DF0}"/>
              </a:ext>
            </a:extLst>
          </p:cNvPr>
          <p:cNvSpPr/>
          <p:nvPr/>
        </p:nvSpPr>
        <p:spPr>
          <a:xfrm>
            <a:off x="-30726" y="4266337"/>
            <a:ext cx="13261323" cy="877163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Módulo 4:  Identificação de negócio</a:t>
            </a:r>
          </a:p>
        </p:txBody>
      </p:sp>
    </p:spTree>
    <p:extLst>
      <p:ext uri="{BB962C8B-B14F-4D97-AF65-F5344CB8AC3E}">
        <p14:creationId xmlns:p14="http://schemas.microsoft.com/office/powerpoint/2010/main" val="34741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Sejam muito bem-vindos !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403" y="1363080"/>
            <a:ext cx="12745305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Apresentação breve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Nome, função atual, cidade e expectativas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Acordos de convivência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Celular, </a:t>
            </a:r>
            <a:r>
              <a:rPr lang="pt-BR" sz="3000" dirty="0" err="1">
                <a:solidFill>
                  <a:schemeClr val="tx1"/>
                </a:solidFill>
                <a:latin typeface="+mn-lt"/>
              </a:rPr>
              <a:t>Whatsapp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, Notebook</a:t>
            </a:r>
          </a:p>
          <a:p>
            <a:pPr marL="1028700" lvl="1" indent="-342900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Horários e compromissos (Programem-se)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Início : pontualmente às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08:00hs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Intervalo manhã: 30´ -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10:00 às 10:15hs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Almoço: 1h30´ -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12:00 às 13:30hs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Intervalo tarde: 30´-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15:30 às 15:45</a:t>
            </a: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Encerramento: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17:40hs</a:t>
            </a:r>
          </a:p>
          <a:p>
            <a:pPr marL="1028700" lvl="1" indent="-342900">
              <a:buClr>
                <a:srgbClr val="69ADE7"/>
              </a:buClr>
              <a:buFont typeface="Arial" panose="020B0604020202020204" pitchFamily="34" charset="0"/>
              <a:buChar char="•"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Representante de classe – papéis e responsabilidades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Demais assuntos da turma</a:t>
            </a:r>
          </a:p>
        </p:txBody>
      </p:sp>
    </p:spTree>
    <p:extLst>
      <p:ext uri="{BB962C8B-B14F-4D97-AF65-F5344CB8AC3E}">
        <p14:creationId xmlns:p14="http://schemas.microsoft.com/office/powerpoint/2010/main" val="571327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91F1E-0DE1-EFA8-50A2-BBA7D469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82D85E5-4E0D-F4E8-6836-7D27FBAA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1. Introdução - Identificação do Negócio: </a:t>
            </a:r>
            <a:b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Restrita vs. Estratégica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33F46DA3-6AD6-963B-84CB-D70853E83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O que é Identificação de Negócio?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Conteúdo: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Identificação Restrita: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define o negócio de forma limitada e focada apenas no produto ou serviço atual.</a:t>
            </a: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Exemplo: "Somos um hospital que realiza cirurgias.“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Identificação Estratégica: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define o negócio de forma ampla, orientada ao propósito e ao valor para o cliente.</a:t>
            </a:r>
          </a:p>
          <a:p>
            <a:pPr lvl="1"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Exemplo: "Somos uma organização dedicada a restaurar e promover a saúde das pessoas.“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Reflexão:</a:t>
            </a: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"Quanto mais estratégica a definição, maior a capacidade de adaptação e competitividade."</a:t>
            </a:r>
          </a:p>
        </p:txBody>
      </p:sp>
    </p:spTree>
    <p:extLst>
      <p:ext uri="{BB962C8B-B14F-4D97-AF65-F5344CB8AC3E}">
        <p14:creationId xmlns:p14="http://schemas.microsoft.com/office/powerpoint/2010/main" val="2577218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904B0-3DF0-33E6-E47A-5506219D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B0D7617-E13A-B284-0D8C-121A683E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2. Impacto da Identificação Estratégica na Competitividade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1BD75F56-4C71-02AC-F488-3C546C6E96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Por que a Identificação Estratégica é Essencial?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Conteúdo: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Amplia o horizonte estratégico: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permite expandir produtos, serviços e mercados.</a:t>
            </a:r>
          </a:p>
          <a:p>
            <a:pPr lvl="1"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Favorece a inovação: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abre espaço para soluções digitais, parcerias, novos modelos de atendimento.</a:t>
            </a:r>
          </a:p>
          <a:p>
            <a:pPr lvl="1"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Melhora o posicionamento: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conecta a organização às necessidades em transformação dos pacientes e do sistema de saúde.</a:t>
            </a:r>
          </a:p>
          <a:p>
            <a:pPr lvl="1"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Aumenta a resiliência: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empresas com propósito mais amplo se adaptam melhor a mudanças regulatórias, tecnológicas e sociais.</a:t>
            </a:r>
          </a:p>
        </p:txBody>
      </p:sp>
    </p:spTree>
    <p:extLst>
      <p:ext uri="{BB962C8B-B14F-4D97-AF65-F5344CB8AC3E}">
        <p14:creationId xmlns:p14="http://schemas.microsoft.com/office/powerpoint/2010/main" val="3443226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672A4-D508-E5A1-506E-635DFC6F1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892B190-BD2D-F6D4-CA99-3844E235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br>
              <a:rPr lang="pt-BR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3. Exemplos Práticos e Reflexão Final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02355553-B993-1254-32CC-92D09ECA03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867136"/>
            <a:ext cx="1249338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Identificação Restrita vs. Estratégica: Casos em Saúde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Conteúdo: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Identificação Restrita:</a:t>
            </a:r>
          </a:p>
          <a:p>
            <a:pPr lvl="2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Clínica que se define apenas como "consultas presenciais" — dificuldade de se adaptar à telemedicina</a:t>
            </a:r>
          </a:p>
          <a:p>
            <a:pPr lvl="1"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Identificação Estratégica:</a:t>
            </a:r>
          </a:p>
          <a:p>
            <a:pPr lvl="2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Organização que se define como "solução de cuidado integral" — incorpora telemedicina, saúde preventiva, programas de bem-estar.</a:t>
            </a:r>
          </a:p>
          <a:p>
            <a:pPr lvl="1"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Pergunta para debate com a turma:</a:t>
            </a:r>
          </a:p>
          <a:p>
            <a:pPr lvl="1"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514286" lvl="1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"Sua organização hoje tem uma identificação restrita ou estratégica? Como isso impacta sua competitividade?"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5165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DC934-28CD-CD6D-F157-FBC2504C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E676C64-DD07-79C4-7AF7-26E3ED30BD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600075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55F82D-F59A-C0B3-2A5A-7EF816329342}"/>
              </a:ext>
            </a:extLst>
          </p:cNvPr>
          <p:cNvSpPr/>
          <p:nvPr/>
        </p:nvSpPr>
        <p:spPr>
          <a:xfrm>
            <a:off x="-30726" y="4266337"/>
            <a:ext cx="13261323" cy="877163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Módulo 5: Análise ambiental</a:t>
            </a:r>
          </a:p>
        </p:txBody>
      </p:sp>
    </p:spTree>
    <p:extLst>
      <p:ext uri="{BB962C8B-B14F-4D97-AF65-F5344CB8AC3E}">
        <p14:creationId xmlns:p14="http://schemas.microsoft.com/office/powerpoint/2010/main" val="1859905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D864-B918-2818-4421-2BEABF95F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B55001B4-8CB0-7DC6-C682-06B9A3A27A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600075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E48CF52-EBD0-BFE7-5E20-4AE106E9BDA2}"/>
              </a:ext>
            </a:extLst>
          </p:cNvPr>
          <p:cNvSpPr/>
          <p:nvPr/>
        </p:nvSpPr>
        <p:spPr>
          <a:xfrm>
            <a:off x="-30726" y="4266337"/>
            <a:ext cx="13261323" cy="1615827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Módulo 6: Indicadores de desempenho </a:t>
            </a:r>
          </a:p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estratégico</a:t>
            </a:r>
          </a:p>
        </p:txBody>
      </p:sp>
    </p:spTree>
    <p:extLst>
      <p:ext uri="{BB962C8B-B14F-4D97-AF65-F5344CB8AC3E}">
        <p14:creationId xmlns:p14="http://schemas.microsoft.com/office/powerpoint/2010/main" val="4220478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3A02C-F826-FD53-B503-F0B38E752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E2DC151-E1F4-9D6D-7CEA-1C656D67C4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600075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629125D-DBA9-EFD9-3E74-57702357B978}"/>
              </a:ext>
            </a:extLst>
          </p:cNvPr>
          <p:cNvSpPr/>
          <p:nvPr/>
        </p:nvSpPr>
        <p:spPr>
          <a:xfrm>
            <a:off x="-30726" y="4266337"/>
            <a:ext cx="13261323" cy="1615827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Módulo 7: Proposta de valor e plano </a:t>
            </a:r>
          </a:p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de ação estratégico em saúde</a:t>
            </a:r>
          </a:p>
        </p:txBody>
      </p:sp>
    </p:spTree>
    <p:extLst>
      <p:ext uri="{BB962C8B-B14F-4D97-AF65-F5344CB8AC3E}">
        <p14:creationId xmlns:p14="http://schemas.microsoft.com/office/powerpoint/2010/main" val="249781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600075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A2876B9-7C64-45C4-A948-D198949A00EB}"/>
              </a:ext>
            </a:extLst>
          </p:cNvPr>
          <p:cNvSpPr/>
          <p:nvPr/>
        </p:nvSpPr>
        <p:spPr>
          <a:xfrm>
            <a:off x="-30726" y="4266337"/>
            <a:ext cx="13261323" cy="877163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pt-BR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Contexto do negócio SAÚDE no Brasil</a:t>
            </a:r>
          </a:p>
        </p:txBody>
      </p:sp>
    </p:spTree>
    <p:extLst>
      <p:ext uri="{BB962C8B-B14F-4D97-AF65-F5344CB8AC3E}">
        <p14:creationId xmlns:p14="http://schemas.microsoft.com/office/powerpoint/2010/main" val="829270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A8F5-6FCB-9566-759E-9B7C02275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F4E750F-E429-76EB-4AEA-76875EAF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Cenário atual da saúde no Brasil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0100035-51DD-A1DF-85FA-F79DF2E5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44" y="2839244"/>
            <a:ext cx="4279404" cy="4279404"/>
          </a:xfrm>
          <a:prstGeom prst="rect">
            <a:avLst/>
          </a:prstGeom>
        </p:spPr>
      </p:pic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98562562-3668-CF98-7904-245176DB7C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1363080"/>
            <a:ext cx="8856873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País populoso e de dimensões continentais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Rápido envelhecimento populacional x surgimento doenças crônicas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Constituição “aberta e ampla”, favorecendo os direitos do cidadão, independente da razão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Modelo de saúde “hibrido”, Público e Privado, fortemente baseado em pagamento por serviços executados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Saúde Pública assistencialista, com foco no tratamento da doença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Número excessivo de Operadoras de Saúde, apesar de um aumento dos grupos (fusões e aquisições)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Conceito de avaliação de novas tecnologias em saúde, mais focado na adição, do que por substituição ou exclusão das já existentes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Aumento da qualidade, ligado à maior complexidade e custos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Setor fortemente influenciado e guiado por interesses políticos</a:t>
            </a:r>
          </a:p>
        </p:txBody>
      </p:sp>
    </p:spTree>
    <p:extLst>
      <p:ext uri="{BB962C8B-B14F-4D97-AF65-F5344CB8AC3E}">
        <p14:creationId xmlns:p14="http://schemas.microsoft.com/office/powerpoint/2010/main" val="3365887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Ecossistema da saúde no Brasil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8A3F5C-DCBB-C257-A848-761803E07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3"/>
          <a:stretch/>
        </p:blipFill>
        <p:spPr>
          <a:xfrm>
            <a:off x="503643" y="2263180"/>
            <a:ext cx="12259013" cy="569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69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en-US" sz="32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Brazil Market Overview – a significant patient opportunity</a:t>
            </a:r>
            <a:endParaRPr lang="pt-BR" sz="3200" dirty="0">
              <a:solidFill>
                <a:srgbClr val="69ADE7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828409-18CD-5C3A-8B08-1BDAB9D3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64" y="3174321"/>
            <a:ext cx="12193057" cy="393835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0BCFB6-B535-8F4F-CB82-5F53DEF46529}"/>
              </a:ext>
            </a:extLst>
          </p:cNvPr>
          <p:cNvSpPr txBox="1">
            <a:spLocks/>
          </p:cNvSpPr>
          <p:nvPr/>
        </p:nvSpPr>
        <p:spPr>
          <a:xfrm>
            <a:off x="665312" y="2335188"/>
            <a:ext cx="11018837" cy="4985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Roboto" panose="020000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6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largest population with 215 M &amp; the 8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largest pharmaceutical sector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 and 10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R&amp;D investments</a:t>
            </a:r>
          </a:p>
        </p:txBody>
      </p:sp>
    </p:spTree>
    <p:extLst>
      <p:ext uri="{BB962C8B-B14F-4D97-AF65-F5344CB8AC3E}">
        <p14:creationId xmlns:p14="http://schemas.microsoft.com/office/powerpoint/2010/main" val="22525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Michel Conte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Experiência no Setor da Saúde: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Executivo da Indústria Farmacêutica multinacional de pesquisa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+25 anos de experiência no segmento farmacêutico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Multinacionais : Pfizer, Abbott, Bristol-Myers Squibb, Mallinckrodt , UCB Biopharma e          Novartis Biociências S.A. (atualmente)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Comercial, Marketing, Novos Negócios, Acesso ao Mercado, Startups, Assuntos Governamentais, Direção Geral e Liderança Intercontinental.</a:t>
            </a:r>
          </a:p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Atualmente: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Diretor Executivo Sr. (C-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Level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) de Acesso ao Mercado, Inovação em Saúde, Parceria Estratégicas e Comercial</a:t>
            </a:r>
            <a:endParaRPr lang="pt-BR" sz="24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Formação Acadêmica: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Administração de Empresas (UMESP, 1999), MBA em Marketing (FGV, 2003), Especialização em Planejamento Estratégico de Marketing (Univ. La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Sabana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, 2009), Especialização em Finanças Corporativas (INSPER, 2015) e Green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Belt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Six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Sigma.</a:t>
            </a:r>
          </a:p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Experiência Acadêmica:</a:t>
            </a: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FGV (MBA e Pós-graduação) ; ESPM (Pós-graduação) ; UNIP (Pós-graduação)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endParaRPr lang="pt-BR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2371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Brazilian</a:t>
            </a: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Market Access </a:t>
            </a: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Landscape</a:t>
            </a:r>
            <a:endParaRPr lang="pt-BR" sz="4050" dirty="0">
              <a:solidFill>
                <a:srgbClr val="69ADE7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F5CDCB7-5F3A-5F45-CB85-766CB98B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52" y="1759124"/>
            <a:ext cx="10801200" cy="74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9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771997"/>
            <a:ext cx="12132976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SUS – uma ideia inovadora e com sérios desafios 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DD6FFB0-B3EA-4EDD-AFB4-2916CE5776CD}"/>
              </a:ext>
            </a:extLst>
          </p:cNvPr>
          <p:cNvGrpSpPr/>
          <p:nvPr/>
        </p:nvGrpSpPr>
        <p:grpSpPr>
          <a:xfrm>
            <a:off x="377280" y="3993281"/>
            <a:ext cx="12909750" cy="2338352"/>
            <a:chOff x="251520" y="2662187"/>
            <a:chExt cx="8606500" cy="1558901"/>
          </a:xfrm>
        </p:grpSpPr>
        <p:sp>
          <p:nvSpPr>
            <p:cNvPr id="6" name="Seta: Pentágono 5">
              <a:extLst>
                <a:ext uri="{FF2B5EF4-FFF2-40B4-BE49-F238E27FC236}">
                  <a16:creationId xmlns:a16="http://schemas.microsoft.com/office/drawing/2014/main" id="{8FC7AB2B-EAA8-40BF-AAAC-ECD2D862DF4B}"/>
                </a:ext>
              </a:extLst>
            </p:cNvPr>
            <p:cNvSpPr/>
            <p:nvPr/>
          </p:nvSpPr>
          <p:spPr bwMode="auto">
            <a:xfrm>
              <a:off x="251520" y="2813166"/>
              <a:ext cx="8606500" cy="288032"/>
            </a:xfrm>
            <a:prstGeom prst="homePlate">
              <a:avLst/>
            </a:prstGeom>
            <a:solidFill>
              <a:schemeClr val="bg2">
                <a:lumMod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t" anchorCtr="0" compatLnSpc="1">
              <a:prstTxWarp prst="textNoShape">
                <a:avLst/>
              </a:prstTxWarp>
            </a:bodyPr>
            <a:lstStyle/>
            <a:p>
              <a:pPr defTabSz="1371600" eaLnBrk="0" hangingPunct="0"/>
              <a:endParaRPr lang="pt-BR" sz="1500">
                <a:latin typeface="Helvetica" charset="0"/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B8576AE-D18A-4CBE-AAAC-D4BF17250A4C}"/>
                </a:ext>
              </a:extLst>
            </p:cNvPr>
            <p:cNvSpPr/>
            <p:nvPr/>
          </p:nvSpPr>
          <p:spPr bwMode="auto">
            <a:xfrm>
              <a:off x="1801236" y="2662187"/>
              <a:ext cx="648072" cy="2880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b="1" dirty="0">
                  <a:latin typeface="Helvetica" charset="0"/>
                </a:rPr>
                <a:t>1923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C9E5F69-758F-450D-9EF2-F2CE855F1A59}"/>
                </a:ext>
              </a:extLst>
            </p:cNvPr>
            <p:cNvSpPr/>
            <p:nvPr/>
          </p:nvSpPr>
          <p:spPr bwMode="auto">
            <a:xfrm>
              <a:off x="3025372" y="2662187"/>
              <a:ext cx="648072" cy="2880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b="1" dirty="0">
                  <a:latin typeface="Helvetica" charset="0"/>
                </a:rPr>
                <a:t>1942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915A1FF-2407-450C-9B62-FDDF85BFC7A6}"/>
                </a:ext>
              </a:extLst>
            </p:cNvPr>
            <p:cNvSpPr/>
            <p:nvPr/>
          </p:nvSpPr>
          <p:spPr bwMode="auto">
            <a:xfrm>
              <a:off x="4249508" y="2662187"/>
              <a:ext cx="648072" cy="2880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b="1" dirty="0">
                  <a:latin typeface="Helvetica" charset="0"/>
                </a:rPr>
                <a:t>1953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CD9E2D6-01AC-46CF-A8B9-53704AF3772A}"/>
                </a:ext>
              </a:extLst>
            </p:cNvPr>
            <p:cNvSpPr/>
            <p:nvPr/>
          </p:nvSpPr>
          <p:spPr bwMode="auto">
            <a:xfrm>
              <a:off x="5473644" y="2662187"/>
              <a:ext cx="648072" cy="2880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b="1" dirty="0">
                  <a:latin typeface="Helvetica" charset="0"/>
                </a:rPr>
                <a:t>1975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A5CE2817-C402-4F9B-A0B4-8A8887C8824B}"/>
                </a:ext>
              </a:extLst>
            </p:cNvPr>
            <p:cNvSpPr/>
            <p:nvPr/>
          </p:nvSpPr>
          <p:spPr bwMode="auto">
            <a:xfrm>
              <a:off x="6697780" y="2675423"/>
              <a:ext cx="648072" cy="2880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b="1" dirty="0">
                  <a:latin typeface="Helvetica" charset="0"/>
                </a:rPr>
                <a:t>1988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0663FBC-5F92-432E-BD63-18C06F1C2E00}"/>
                </a:ext>
              </a:extLst>
            </p:cNvPr>
            <p:cNvSpPr/>
            <p:nvPr/>
          </p:nvSpPr>
          <p:spPr bwMode="auto">
            <a:xfrm>
              <a:off x="7921916" y="2662187"/>
              <a:ext cx="648072" cy="2880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b="1" dirty="0">
                  <a:latin typeface="Helvetica" charset="0"/>
                </a:rPr>
                <a:t>1990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90B61FE-7078-4CE4-ACBE-E4F175EC5FEA}"/>
                </a:ext>
              </a:extLst>
            </p:cNvPr>
            <p:cNvSpPr/>
            <p:nvPr/>
          </p:nvSpPr>
          <p:spPr bwMode="auto">
            <a:xfrm>
              <a:off x="847130" y="2957182"/>
              <a:ext cx="108012" cy="38510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 sz="1500">
                <a:latin typeface="Helvetica" charset="0"/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AC5525D-BB0A-4B20-8E4B-51A7F0A9E0E7}"/>
                </a:ext>
              </a:extLst>
            </p:cNvPr>
            <p:cNvSpPr/>
            <p:nvPr/>
          </p:nvSpPr>
          <p:spPr bwMode="auto">
            <a:xfrm>
              <a:off x="443936" y="3306688"/>
              <a:ext cx="914400" cy="914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Hospital fins sanitários. Exclusivo para pobres</a:t>
              </a:r>
            </a:p>
            <a:p>
              <a:pPr algn="ctr" defTabSz="1371600" eaLnBrk="0" hangingPunct="0"/>
              <a:r>
                <a:rPr lang="pt-BR" sz="1500" dirty="0" err="1">
                  <a:latin typeface="Helvetica" charset="0"/>
                </a:rPr>
                <a:t>Stas</a:t>
              </a:r>
              <a:r>
                <a:rPr lang="pt-BR" sz="1500" dirty="0">
                  <a:latin typeface="Helvetica" charset="0"/>
                </a:rPr>
                <a:t>. Casas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7CC474B-5752-4E35-ABFF-33B66065E93E}"/>
                </a:ext>
              </a:extLst>
            </p:cNvPr>
            <p:cNvSpPr/>
            <p:nvPr/>
          </p:nvSpPr>
          <p:spPr bwMode="auto">
            <a:xfrm>
              <a:off x="577100" y="2662187"/>
              <a:ext cx="648072" cy="2880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ctr" anchorCtr="0" compatLnSpc="1">
              <a:prstTxWarp prst="textNoShape">
                <a:avLst/>
              </a:prstTxWarp>
            </a:bodyPr>
            <a:lstStyle/>
            <a:p>
              <a:pPr defTabSz="1371600" eaLnBrk="0" hangingPunct="0"/>
              <a:r>
                <a:rPr lang="pt-BR" sz="1500" b="1" dirty="0" err="1">
                  <a:latin typeface="Helvetica" charset="0"/>
                </a:rPr>
                <a:t>SécXIX</a:t>
              </a:r>
              <a:endParaRPr lang="pt-BR" sz="1500" b="1" dirty="0">
                <a:latin typeface="Helvetica" charset="0"/>
              </a:endParaRP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B60DE5B-79E9-4CB2-BEA3-66C4AA124FDB}"/>
                </a:ext>
              </a:extLst>
            </p:cNvPr>
            <p:cNvSpPr/>
            <p:nvPr/>
          </p:nvSpPr>
          <p:spPr bwMode="auto">
            <a:xfrm>
              <a:off x="2071266" y="2948793"/>
              <a:ext cx="108012" cy="38510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 sz="1500">
                <a:latin typeface="Helvetica" charset="0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DCDF4DF-3587-4396-9D5A-E1086DC99C32}"/>
                </a:ext>
              </a:extLst>
            </p:cNvPr>
            <p:cNvSpPr/>
            <p:nvPr/>
          </p:nvSpPr>
          <p:spPr bwMode="auto">
            <a:xfrm>
              <a:off x="1668072" y="3298299"/>
              <a:ext cx="914400" cy="914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Caixa de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Pensões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Ferroviários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Assistência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Exclusiva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919E7B9A-7256-43ED-A49C-623D42225926}"/>
                </a:ext>
              </a:extLst>
            </p:cNvPr>
            <p:cNvSpPr/>
            <p:nvPr/>
          </p:nvSpPr>
          <p:spPr bwMode="auto">
            <a:xfrm>
              <a:off x="3295402" y="2948786"/>
              <a:ext cx="108012" cy="38510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 sz="1500">
                <a:latin typeface="Helvetica" charset="0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651D2B27-ECBF-4F2F-9B77-765B74F6AFB0}"/>
                </a:ext>
              </a:extLst>
            </p:cNvPr>
            <p:cNvSpPr/>
            <p:nvPr/>
          </p:nvSpPr>
          <p:spPr bwMode="auto">
            <a:xfrm>
              <a:off x="2892208" y="3298292"/>
              <a:ext cx="914400" cy="914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Serviço Especial de Saúde Pública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SESP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23F4EA0-3CB0-4BE0-BA54-1DECF6AFA213}"/>
                </a:ext>
              </a:extLst>
            </p:cNvPr>
            <p:cNvSpPr/>
            <p:nvPr/>
          </p:nvSpPr>
          <p:spPr bwMode="auto">
            <a:xfrm>
              <a:off x="4519538" y="2940397"/>
              <a:ext cx="108012" cy="38510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 sz="1500">
                <a:latin typeface="Helvetica" charset="0"/>
              </a:endParaRP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84688A80-4684-45F6-B116-1ACC9DB7D619}"/>
                </a:ext>
              </a:extLst>
            </p:cNvPr>
            <p:cNvSpPr/>
            <p:nvPr/>
          </p:nvSpPr>
          <p:spPr bwMode="auto">
            <a:xfrm>
              <a:off x="4116344" y="3289903"/>
              <a:ext cx="914400" cy="914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Criação do Ministério da Saúde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C65D2E5E-2E69-4103-8615-FF866A81B5AA}"/>
                </a:ext>
              </a:extLst>
            </p:cNvPr>
            <p:cNvSpPr/>
            <p:nvPr/>
          </p:nvSpPr>
          <p:spPr bwMode="auto">
            <a:xfrm>
              <a:off x="5743674" y="2957182"/>
              <a:ext cx="108012" cy="38510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 sz="1500">
                <a:latin typeface="Helvetica" charset="0"/>
              </a:endParaRP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6D0FC0AC-A71F-4A0E-B2C3-3DF2D6500F99}"/>
                </a:ext>
              </a:extLst>
            </p:cNvPr>
            <p:cNvSpPr/>
            <p:nvPr/>
          </p:nvSpPr>
          <p:spPr bwMode="auto">
            <a:xfrm>
              <a:off x="5340480" y="3306688"/>
              <a:ext cx="914400" cy="914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Lei 6.229/75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Estrutura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1º. Sistema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Nacional de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Saúde</a:t>
              </a: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A39C1980-8C08-44BB-9844-55885BDF4655}"/>
                </a:ext>
              </a:extLst>
            </p:cNvPr>
            <p:cNvSpPr/>
            <p:nvPr/>
          </p:nvSpPr>
          <p:spPr bwMode="auto">
            <a:xfrm>
              <a:off x="6967810" y="2948793"/>
              <a:ext cx="108012" cy="38510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 sz="1500">
                <a:latin typeface="Helvetica" charset="0"/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36C6CFB3-99BD-4FA5-97B0-5728CAAE0636}"/>
                </a:ext>
              </a:extLst>
            </p:cNvPr>
            <p:cNvSpPr/>
            <p:nvPr/>
          </p:nvSpPr>
          <p:spPr bwMode="auto">
            <a:xfrm>
              <a:off x="6564616" y="3298299"/>
              <a:ext cx="914400" cy="914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Constituição Federal Cidadã.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A saúde como direito</a:t>
              </a: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256E23CF-61F7-4D32-852C-272E149A4C4D}"/>
                </a:ext>
              </a:extLst>
            </p:cNvPr>
            <p:cNvSpPr/>
            <p:nvPr/>
          </p:nvSpPr>
          <p:spPr bwMode="auto">
            <a:xfrm>
              <a:off x="8191946" y="2940397"/>
              <a:ext cx="108012" cy="38510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 sz="1500">
                <a:latin typeface="Helvetica" charset="0"/>
              </a:endParaRP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9CE16DCA-BBD0-4418-AD80-57D2D48E9098}"/>
                </a:ext>
              </a:extLst>
            </p:cNvPr>
            <p:cNvSpPr/>
            <p:nvPr/>
          </p:nvSpPr>
          <p:spPr bwMode="auto">
            <a:xfrm>
              <a:off x="7788752" y="3289903"/>
              <a:ext cx="914400" cy="914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7160" tIns="68580" rIns="137160" bIns="6858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Criação da FUNASA e do SUS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Lei</a:t>
              </a:r>
            </a:p>
            <a:p>
              <a:pPr algn="ctr" defTabSz="1371600" eaLnBrk="0" hangingPunct="0"/>
              <a:r>
                <a:rPr lang="pt-BR" sz="1500" dirty="0">
                  <a:latin typeface="Helvetica" charset="0"/>
                </a:rPr>
                <a:t>8080/90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4709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600075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A2876B9-7C64-45C4-A948-D198949A00EB}"/>
              </a:ext>
            </a:extLst>
          </p:cNvPr>
          <p:cNvSpPr/>
          <p:nvPr/>
        </p:nvSpPr>
        <p:spPr>
          <a:xfrm>
            <a:off x="-54768" y="3739345"/>
            <a:ext cx="13261323" cy="2354491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algn="ctr"/>
            <a:r>
              <a:rPr lang="pt-BR" sz="7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Qual o país que queremos</a:t>
            </a:r>
          </a:p>
          <a:p>
            <a:pPr algn="ctr"/>
            <a:r>
              <a:rPr lang="pt-BR" sz="7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05B95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para o futuro ?</a:t>
            </a:r>
          </a:p>
        </p:txBody>
      </p:sp>
    </p:spTree>
    <p:extLst>
      <p:ext uri="{BB962C8B-B14F-4D97-AF65-F5344CB8AC3E}">
        <p14:creationId xmlns:p14="http://schemas.microsoft.com/office/powerpoint/2010/main" val="2528071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708150"/>
            <a:ext cx="12349000" cy="1050974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Gestão estratégica na saúde ? </a:t>
            </a:r>
            <a:b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pt-BR" sz="4050" b="0" i="1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Em uma única palavra...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E7C93511-437E-4B9D-9922-D80EDA62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3264" y="679004"/>
            <a:ext cx="7416824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Acessem </a:t>
            </a:r>
            <a:r>
              <a:rPr lang="pt-BR" sz="3000" dirty="0">
                <a:solidFill>
                  <a:schemeClr val="tx1"/>
                </a:solidFill>
                <a:latin typeface="+mn-lt"/>
                <a:hlinkClick r:id="rId2"/>
              </a:rPr>
              <a:t>www.menti.com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Insira o código informado pelo Prof.</a:t>
            </a:r>
          </a:p>
          <a:p>
            <a:pPr lvl="0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lv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4D2248E-07A6-4A69-95DA-FC3658A8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208" y="2191172"/>
            <a:ext cx="345638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17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1004474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Conceito de estratégia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403" y="1363080"/>
            <a:ext cx="8424825" cy="8316924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O que é estratégia?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A palavra estratégia vem dos gregos </a:t>
            </a:r>
            <a:r>
              <a:rPr lang="pt-BR" sz="2400" i="1" dirty="0" err="1">
                <a:solidFill>
                  <a:schemeClr val="tx1"/>
                </a:solidFill>
                <a:latin typeface="+mn-lt"/>
              </a:rPr>
              <a:t>strategos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Conjunto de decisões que definem o posicionamento de indivíduos ou organizações no ambiente e referencialmente àqueles que nele atuam (stakeholders). É uma construção do futuro mudando o presente.</a:t>
            </a:r>
          </a:p>
          <a:p>
            <a:pPr marL="0" indent="0">
              <a:buNone/>
            </a:pPr>
            <a:endParaRPr lang="pt-BR" sz="24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O que é planejamento?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Planejamento é o dimensionamento de esforços para executar estratégias para gerar resultados projetados, o que implica um processo ordenado de comunicação e tradução das estratégias para os diversos atores envolvidos.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Planejamento Estratégico de negócios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Planejamento Financeiro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Planejamento Familiar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Planejar uma viagem, um evento, uma festa...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2800" b="1" dirty="0">
                <a:solidFill>
                  <a:srgbClr val="69ADE7"/>
                </a:solidFill>
                <a:latin typeface="+mn-lt"/>
              </a:rPr>
              <a:t>Planejamento é essencial e indispensável para sucesso das Organizações 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4610DE-FFAB-4985-805A-8FD44F4D3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352" y="1359796"/>
            <a:ext cx="2850180" cy="43465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D242445-4D04-4AD4-B7A7-5B857AD22FC5}"/>
              </a:ext>
            </a:extLst>
          </p:cNvPr>
          <p:cNvSpPr txBox="1"/>
          <p:nvPr/>
        </p:nvSpPr>
        <p:spPr>
          <a:xfrm>
            <a:off x="10158780" y="5753935"/>
            <a:ext cx="2707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Bust of unnamed </a:t>
            </a:r>
            <a:r>
              <a:rPr lang="en-US" sz="1500" dirty="0" err="1"/>
              <a:t>Stratigos</a:t>
            </a:r>
            <a:endParaRPr lang="en-US" sz="1500" dirty="0"/>
          </a:p>
          <a:p>
            <a:pPr algn="ctr"/>
            <a:r>
              <a:rPr lang="en-US" sz="1500" dirty="0"/>
              <a:t> with Corinthian helmet; </a:t>
            </a:r>
          </a:p>
          <a:p>
            <a:pPr algn="ctr"/>
            <a:r>
              <a:rPr lang="en-US" sz="1500" dirty="0" err="1"/>
              <a:t>Hadrianic</a:t>
            </a:r>
            <a:r>
              <a:rPr lang="en-US" sz="1500" dirty="0"/>
              <a:t> Roman copy of a</a:t>
            </a:r>
          </a:p>
          <a:p>
            <a:pPr algn="ctr"/>
            <a:r>
              <a:rPr lang="en-US" sz="1500" dirty="0"/>
              <a:t> Greek sculpture of c. 400 BC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2132355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Características da Estratégia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403" y="1363080"/>
            <a:ext cx="12745305" cy="8316924"/>
          </a:xfrm>
        </p:spPr>
        <p:txBody>
          <a:bodyPr/>
          <a:lstStyle/>
          <a:p>
            <a:pPr lvl="0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Ser baseada nos resultados da análise do mercado e da empresa;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Criar vantagem competitiva;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Ser viável e compatível com os recursos da empresa;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Promover o envolvimento e compromisso das pessoas;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Obedecer aos princípios e valores da empresa;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Ser criativa e inovadora.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093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49288" y="365460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360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Onde a gestão estratégica se faz necessária na saúde?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E7C93511-437E-4B9D-9922-D80EDA62C6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3264" y="1075048"/>
            <a:ext cx="6289923" cy="8316924"/>
          </a:xfrm>
        </p:spPr>
        <p:txBody>
          <a:bodyPr/>
          <a:lstStyle/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Recursos são finitos e necessitam de otimização e eficiência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Maior nível de exigência dos consumidores de saúde e interessados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Dinamismo mercadológico e altamente competitivo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Necessidade de lucro e resultados financeiros expressivos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Viabilidade e sobrevivência dos negócios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Qualidade dos serviços para uma melhor experiência daqueles que o utilizam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Profissionalismo da gestão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Tomada de decisão no tempo adequado</a:t>
            </a:r>
          </a:p>
          <a:p>
            <a:pPr lvl="0"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Geração de valor aos pacientes e para os demais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players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do sistema de saúde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415A45-51C7-4E38-916B-5F5EE409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757" y="1743395"/>
            <a:ext cx="6289923" cy="26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47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O sucesso das Organizações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E071300F-5FC9-4C72-ACC8-52D5FF1F38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5403" y="1363080"/>
            <a:ext cx="12745305" cy="8316924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Através de um efetivo Planejamento Estratégico é possível: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Plano de longo prazo (permitir continuidade);</a:t>
            </a:r>
          </a:p>
          <a:p>
            <a:pPr>
              <a:buClr>
                <a:srgbClr val="69ADE7"/>
              </a:buClr>
            </a:pPr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Sustentabilidade (valor da empresa, lucros, acionistas, ativos, receitas)</a:t>
            </a:r>
          </a:p>
          <a:p>
            <a:pPr>
              <a:buClr>
                <a:srgbClr val="69ADE7"/>
              </a:buClr>
            </a:pPr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Expansão (novos negócios, escala, filiais, franquias, aquisições, fusões)</a:t>
            </a:r>
          </a:p>
          <a:p>
            <a:pPr>
              <a:buClr>
                <a:srgbClr val="69ADE7"/>
              </a:buClr>
            </a:pPr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Rentabilidade (ROI, investimentos, boas remunerações, distribuições de lucros aos acionistas e colaboradores)</a:t>
            </a:r>
          </a:p>
          <a:p>
            <a:pPr>
              <a:buClr>
                <a:srgbClr val="69ADE7"/>
              </a:buClr>
            </a:pPr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400" dirty="0">
                <a:solidFill>
                  <a:schemeClr val="tx1"/>
                </a:solidFill>
                <a:latin typeface="+mn-lt"/>
              </a:rPr>
              <a:t>Inovação (acompanhar tendências, liderar, adaptação a evolução, novos produtos e serviços, processos mais eficientes)</a:t>
            </a:r>
          </a:p>
          <a:p>
            <a:endParaRPr lang="pt-BR" sz="2400" dirty="0">
              <a:solidFill>
                <a:schemeClr val="tx1"/>
              </a:solidFill>
              <a:latin typeface="+mn-lt"/>
            </a:endParaRPr>
          </a:p>
          <a:p>
            <a:r>
              <a:rPr lang="pt-BR" sz="2400" b="1" dirty="0">
                <a:solidFill>
                  <a:srgbClr val="69ADE7"/>
                </a:solidFill>
                <a:latin typeface="+mn-lt"/>
              </a:rPr>
              <a:t>Definir o “plano de voo” de uma Organização</a:t>
            </a:r>
          </a:p>
          <a:p>
            <a:r>
              <a:rPr lang="pt-BR" sz="2400" b="1" dirty="0">
                <a:solidFill>
                  <a:srgbClr val="69ADE7"/>
                </a:solidFill>
                <a:latin typeface="+mn-lt"/>
              </a:rPr>
              <a:t>Corrigir rotas, direcionar</a:t>
            </a:r>
          </a:p>
          <a:p>
            <a:r>
              <a:rPr lang="pt-BR" sz="2400" b="1" dirty="0">
                <a:solidFill>
                  <a:srgbClr val="69ADE7"/>
                </a:solidFill>
                <a:latin typeface="+mn-lt"/>
              </a:rPr>
              <a:t>Avançar, recuar</a:t>
            </a:r>
          </a:p>
          <a:p>
            <a:r>
              <a:rPr lang="pt-BR" sz="2400" b="1" dirty="0">
                <a:solidFill>
                  <a:srgbClr val="69ADE7"/>
                </a:solidFill>
                <a:latin typeface="+mn-lt"/>
              </a:rPr>
              <a:t>Liderar de forma ativa e disruptiva</a:t>
            </a:r>
          </a:p>
          <a:p>
            <a:r>
              <a:rPr lang="pt-BR" sz="2400" b="1" dirty="0">
                <a:solidFill>
                  <a:srgbClr val="69ADE7"/>
                </a:solidFill>
                <a:latin typeface="+mn-lt"/>
              </a:rPr>
              <a:t>Protagonismo </a:t>
            </a:r>
            <a:endParaRPr lang="pt-BR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351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As escolas do pensamento estratégico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403" y="1363080"/>
            <a:ext cx="7779915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28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800" b="1" dirty="0">
                <a:solidFill>
                  <a:schemeClr val="tx1"/>
                </a:solidFill>
                <a:latin typeface="+mn-lt"/>
              </a:rPr>
              <a:t>Henry </a:t>
            </a:r>
            <a:r>
              <a:rPr lang="pt-BR" sz="2800" b="1" dirty="0" err="1">
                <a:solidFill>
                  <a:schemeClr val="tx1"/>
                </a:solidFill>
                <a:latin typeface="+mn-lt"/>
              </a:rPr>
              <a:t>Mintzberg</a:t>
            </a:r>
            <a:r>
              <a:rPr lang="pt-BR" sz="28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800" dirty="0">
                <a:solidFill>
                  <a:schemeClr val="tx1"/>
                </a:solidFill>
                <a:latin typeface="+mn-lt"/>
              </a:rPr>
              <a:t>(</a:t>
            </a:r>
            <a:r>
              <a:rPr lang="pt-BR" sz="2800" i="1" dirty="0">
                <a:solidFill>
                  <a:schemeClr val="tx1"/>
                </a:solidFill>
                <a:latin typeface="+mn-lt"/>
              </a:rPr>
              <a:t>Ph.D. pela MIT </a:t>
            </a:r>
            <a:r>
              <a:rPr lang="pt-BR" sz="2800" i="1" dirty="0" err="1">
                <a:solidFill>
                  <a:schemeClr val="tx1"/>
                </a:solidFill>
                <a:latin typeface="+mn-lt"/>
              </a:rPr>
              <a:t>Sloan</a:t>
            </a:r>
            <a:r>
              <a:rPr lang="pt-BR" sz="280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800" i="1" dirty="0" err="1">
                <a:solidFill>
                  <a:schemeClr val="tx1"/>
                </a:solidFill>
                <a:latin typeface="+mn-lt"/>
              </a:rPr>
              <a:t>School</a:t>
            </a:r>
            <a:r>
              <a:rPr lang="pt-BR" sz="280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800" i="1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pt-BR" sz="2800" i="1" dirty="0">
                <a:solidFill>
                  <a:schemeClr val="tx1"/>
                </a:solidFill>
                <a:latin typeface="+mn-lt"/>
              </a:rPr>
              <a:t> Management e atualmente é professor na Universidade </a:t>
            </a:r>
            <a:r>
              <a:rPr lang="pt-BR" sz="2800" i="1" dirty="0" err="1">
                <a:solidFill>
                  <a:schemeClr val="tx1"/>
                </a:solidFill>
                <a:latin typeface="+mn-lt"/>
              </a:rPr>
              <a:t>McGill</a:t>
            </a:r>
            <a:r>
              <a:rPr lang="pt-BR" sz="2800" i="1" dirty="0">
                <a:solidFill>
                  <a:schemeClr val="tx1"/>
                </a:solidFill>
                <a:latin typeface="+mn-lt"/>
              </a:rPr>
              <a:t>, no Quebec, Canadá)</a:t>
            </a:r>
          </a:p>
          <a:p>
            <a:pPr>
              <a:buClr>
                <a:srgbClr val="69ADE7"/>
              </a:buClr>
            </a:pPr>
            <a:endParaRPr lang="pt-BR" sz="2800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800" dirty="0">
                <a:solidFill>
                  <a:schemeClr val="tx1"/>
                </a:solidFill>
                <a:latin typeface="+mn-lt"/>
              </a:rPr>
              <a:t>3 escolas maiores, com 10 menores</a:t>
            </a:r>
          </a:p>
          <a:p>
            <a:pPr>
              <a:buClr>
                <a:srgbClr val="69ADE7"/>
              </a:buClr>
            </a:pPr>
            <a:endParaRPr lang="pt-BR" sz="28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2800" dirty="0">
                <a:solidFill>
                  <a:schemeClr val="tx1"/>
                </a:solidFill>
                <a:latin typeface="+mn-lt"/>
              </a:rPr>
              <a:t>Tratam do processo estratégico como um todo</a:t>
            </a:r>
          </a:p>
          <a:p>
            <a:pPr>
              <a:buClr>
                <a:srgbClr val="69ADE7"/>
              </a:buClr>
            </a:pPr>
            <a:endParaRPr lang="pt-BR" sz="2800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28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28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F2E5B8F-8D87-4437-AC9E-898031B87393}"/>
              </a:ext>
            </a:extLst>
          </p:cNvPr>
          <p:cNvSpPr/>
          <p:nvPr/>
        </p:nvSpPr>
        <p:spPr bwMode="auto">
          <a:xfrm>
            <a:off x="1133364" y="5575548"/>
            <a:ext cx="2916324" cy="756084"/>
          </a:xfrm>
          <a:prstGeom prst="rect">
            <a:avLst/>
          </a:prstGeom>
          <a:solidFill>
            <a:srgbClr val="105B95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b="1" dirty="0">
                <a:solidFill>
                  <a:schemeClr val="bg1"/>
                </a:solidFill>
                <a:latin typeface="+mn-lt"/>
              </a:rPr>
              <a:t>Escola Prescritiva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91082F-4B61-42F5-AC27-5A8753CFEE05}"/>
              </a:ext>
            </a:extLst>
          </p:cNvPr>
          <p:cNvSpPr/>
          <p:nvPr/>
        </p:nvSpPr>
        <p:spPr bwMode="auto">
          <a:xfrm>
            <a:off x="5538279" y="5575548"/>
            <a:ext cx="2916324" cy="756084"/>
          </a:xfrm>
          <a:prstGeom prst="rect">
            <a:avLst/>
          </a:prstGeom>
          <a:solidFill>
            <a:srgbClr val="105B95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b="1" dirty="0">
                <a:solidFill>
                  <a:schemeClr val="bg1"/>
                </a:solidFill>
                <a:latin typeface="+mn-lt"/>
              </a:rPr>
              <a:t>Escola Descritiva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87DD67B-DF33-42DF-B48E-1AAC595504EA}"/>
              </a:ext>
            </a:extLst>
          </p:cNvPr>
          <p:cNvSpPr/>
          <p:nvPr/>
        </p:nvSpPr>
        <p:spPr bwMode="auto">
          <a:xfrm>
            <a:off x="9943194" y="5575548"/>
            <a:ext cx="2916324" cy="756084"/>
          </a:xfrm>
          <a:prstGeom prst="rect">
            <a:avLst/>
          </a:prstGeom>
          <a:solidFill>
            <a:srgbClr val="105B95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b="1" dirty="0">
                <a:solidFill>
                  <a:schemeClr val="bg1"/>
                </a:solidFill>
                <a:latin typeface="+mn-lt"/>
              </a:rPr>
              <a:t>Escola</a:t>
            </a:r>
          </a:p>
          <a:p>
            <a:pPr algn="ctr" defTabSz="1371600" eaLnBrk="0" hangingPunct="0"/>
            <a:r>
              <a:rPr lang="pt-BR" sz="2400" b="1" dirty="0" err="1">
                <a:solidFill>
                  <a:schemeClr val="bg1"/>
                </a:solidFill>
                <a:latin typeface="+mn-lt"/>
              </a:rPr>
              <a:t>Configurativa</a:t>
            </a:r>
            <a:endParaRPr lang="pt-BR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FD49FC-E5EE-44EC-931D-45552247A1E1}"/>
              </a:ext>
            </a:extLst>
          </p:cNvPr>
          <p:cNvSpPr txBox="1"/>
          <p:nvPr/>
        </p:nvSpPr>
        <p:spPr>
          <a:xfrm>
            <a:off x="1133364" y="6565216"/>
            <a:ext cx="3375604" cy="1401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Design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Planejamento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Posicionamento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19042C-A7B4-47F9-819D-387935AC4EB8}"/>
              </a:ext>
            </a:extLst>
          </p:cNvPr>
          <p:cNvSpPr txBox="1"/>
          <p:nvPr/>
        </p:nvSpPr>
        <p:spPr>
          <a:xfrm>
            <a:off x="5538279" y="6565215"/>
            <a:ext cx="3310393" cy="279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Empreendedora 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Cognitiva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Aprendizado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Poder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Cultural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Ambiental 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B33E310-31E6-4DCD-8D7D-2B9575E60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336" y="1471092"/>
            <a:ext cx="2814638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46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Enfoque das escolas estratégicas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664" y="1255068"/>
            <a:ext cx="8532837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As </a:t>
            </a: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escolas prescritivas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preocupam-se quanto ao modo como as estratégias </a:t>
            </a:r>
            <a:r>
              <a:rPr lang="pt-BR" sz="3000" b="1" i="1" dirty="0">
                <a:solidFill>
                  <a:schemeClr val="tx1"/>
                </a:solidFill>
                <a:latin typeface="+mn-lt"/>
              </a:rPr>
              <a:t>devem ser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formuladas , descrevendo fórmulas gerais para a criação das estratégias empresariais. </a:t>
            </a:r>
          </a:p>
          <a:p>
            <a:pPr>
              <a:buClr>
                <a:srgbClr val="69ADE7"/>
              </a:buClr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i="1" dirty="0">
                <a:solidFill>
                  <a:schemeClr val="tx1"/>
                </a:solidFill>
                <a:latin typeface="+mn-lt"/>
              </a:rPr>
              <a:t>As </a:t>
            </a: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escolas descritivas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direcionam sua análise para o modo como as estratégias </a:t>
            </a:r>
            <a:r>
              <a:rPr lang="pt-BR" sz="3000" b="1" i="1" dirty="0">
                <a:solidFill>
                  <a:schemeClr val="tx1"/>
                </a:solidFill>
                <a:latin typeface="+mn-lt"/>
              </a:rPr>
              <a:t>são formuladas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, centrando suas observações e explicações nos diversos fenômenos que podem criar as estratégias empresariais.</a:t>
            </a:r>
          </a:p>
        </p:txBody>
      </p:sp>
    </p:spTree>
    <p:extLst>
      <p:ext uri="{BB962C8B-B14F-4D97-AF65-F5344CB8AC3E}">
        <p14:creationId xmlns:p14="http://schemas.microsoft.com/office/powerpoint/2010/main" val="261843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EF30F-FF6C-4506-84A2-C497C357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Meus contatos</a:t>
            </a:r>
          </a:p>
        </p:txBody>
      </p:sp>
      <p:sp>
        <p:nvSpPr>
          <p:cNvPr id="4" name="Espaço Reservado para Conteúdo 10">
            <a:extLst>
              <a:ext uri="{FF2B5EF4-FFF2-40B4-BE49-F238E27FC236}">
                <a16:creationId xmlns:a16="http://schemas.microsoft.com/office/drawing/2014/main" id="{5060AEE5-6679-47B3-BCCD-A85927AB376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727" y="3415308"/>
            <a:ext cx="12745305" cy="6336704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</a:rPr>
              <a:t>E-mail: </a:t>
            </a:r>
            <a:r>
              <a:rPr lang="pt-BR" sz="2400">
                <a:solidFill>
                  <a:schemeClr val="tx1"/>
                </a:solidFill>
              </a:rPr>
              <a:t>mcontebra@gmail</a:t>
            </a:r>
            <a:r>
              <a:rPr lang="pt-BR" sz="2400" dirty="0">
                <a:solidFill>
                  <a:schemeClr val="tx1"/>
                </a:solidFill>
              </a:rPr>
              <a:t>.com</a:t>
            </a:r>
          </a:p>
          <a:p>
            <a:pPr marL="0" indent="0">
              <a:buNone/>
            </a:pPr>
            <a:endParaRPr lang="pt-BR" sz="2400" b="1" dirty="0">
              <a:solidFill>
                <a:srgbClr val="69ADE7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</a:rPr>
              <a:t>Celular / </a:t>
            </a:r>
            <a:r>
              <a:rPr lang="pt-BR" sz="2400" b="1" dirty="0" err="1">
                <a:solidFill>
                  <a:srgbClr val="69ADE7"/>
                </a:solidFill>
              </a:rPr>
              <a:t>Whatsapp</a:t>
            </a:r>
            <a:r>
              <a:rPr lang="pt-BR" sz="2400" b="1" dirty="0">
                <a:solidFill>
                  <a:srgbClr val="69ADE7"/>
                </a:solidFill>
              </a:rPr>
              <a:t>: </a:t>
            </a:r>
            <a:r>
              <a:rPr lang="pt-BR" sz="2400" dirty="0">
                <a:solidFill>
                  <a:schemeClr val="tx1"/>
                </a:solidFill>
              </a:rPr>
              <a:t>(11) 94200-2502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</a:rPr>
              <a:t>LinkedIn: </a:t>
            </a:r>
            <a:r>
              <a:rPr lang="pt-BR" sz="2400" dirty="0">
                <a:solidFill>
                  <a:schemeClr val="tx1"/>
                </a:solidFill>
              </a:rPr>
              <a:t>Michel Conte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b="1" dirty="0">
              <a:solidFill>
                <a:srgbClr val="69ADE7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1610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 Escola Prescritiva (1/3)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664" y="1255068"/>
            <a:ext cx="124210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b="1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 do Design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entende a formação da estratégia como a obtenção do ajuste essencial entre as forças e as fraquezas internas da empresa com as ameaças e oportunidades externas de seu ambiente. Para essa escola a formação da estratégia é realizada pela gerência sênior em um processo deliberado de pensamento consciente, nem formalmente analítico nem informalmente intuitivo, de forma que todos possam implementar a estratégia. Dentro dessa escola, a formulação da estratégia seria definida como um processo de concepção, ou seja, o gerente sênior cria mentalmente estratégias deliberadas.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Exemplos de métodos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Análise SWOT – ambientes externo e interno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Valores e crenças gerências da alta liderança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Responsabilidade social – ética da sociedade</a:t>
            </a:r>
          </a:p>
        </p:txBody>
      </p:sp>
    </p:spTree>
    <p:extLst>
      <p:ext uri="{BB962C8B-B14F-4D97-AF65-F5344CB8AC3E}">
        <p14:creationId xmlns:p14="http://schemas.microsoft.com/office/powerpoint/2010/main" val="3109085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 Escola Prescritiva (2/3)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664" y="1255068"/>
            <a:ext cx="12276992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b="1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 do Planejamento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iniciado por H. Igor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Ansoff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e Andrews, reflete a maior parte das ideias da escola de design, acrescentando a concepção de que o processo estratégico não é apenas cerebral, mas também formal. A formalidade significa que o processo estratégico pode ser decomposto em passos distintos, delineados por listas de verificações e sustentado por técnicas como orçamentação, programas e planos operacionais. A estratégia e sua formação nessa escola são definidas como um processo formal. Nessa escola está incluída a técnica de planejamento estratégico.</a:t>
            </a:r>
            <a:endParaRPr lang="pt-BR" sz="3000" dirty="0">
              <a:solidFill>
                <a:srgbClr val="69ADE7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Exemplos de métodos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Determinação de Objetivos e Metas 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Análise SWOT – ambientes externo e interno</a:t>
            </a:r>
          </a:p>
        </p:txBody>
      </p:sp>
    </p:spTree>
    <p:extLst>
      <p:ext uri="{BB962C8B-B14F-4D97-AF65-F5344CB8AC3E}">
        <p14:creationId xmlns:p14="http://schemas.microsoft.com/office/powerpoint/2010/main" val="4252913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 Escola Prescritiva (3/3)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664" y="1255068"/>
            <a:ext cx="124210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b="1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 do Posicionamento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principalmente impulsionada por Michael Porter, que adota a visão de que a estratégia se reduz a posições genéricas selecionadas por meio de análises formalizadas das situações da indústria , tais como as avaliações feitas através do modelo das cinco forças competitivas do citado autor. Nessa escola, a formulação da estratégia deve ser precedida de exame profundo da indústria e de uma minuciosa análise do ambiente externo e interno da empresa. As “ameaças e oportunidades” do ambiente e “as forças e fraquezas” da organização devem ser avaliadas conforme o modelo genérico de estratégia a ser adotado pela empresa. A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idéia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central de estratégia e formulação resume-se a um processo analítico.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Exemplos de métodos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Diferenciação em Produtos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Liderança nos Custos ou de Enfoque</a:t>
            </a:r>
          </a:p>
        </p:txBody>
      </p:sp>
    </p:spTree>
    <p:extLst>
      <p:ext uri="{BB962C8B-B14F-4D97-AF65-F5344CB8AC3E}">
        <p14:creationId xmlns:p14="http://schemas.microsoft.com/office/powerpoint/2010/main" val="1908294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 Escola Descritiva (1/5)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664" y="1255068"/>
            <a:ext cx="11988960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b="1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 Empreendedora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embora contenha alguns traços de prescrição, como centrar o processo estratégico no presidente da empresa, contrariou as escolas anteriores ao basear o processo nos mistérios da intuição. Assim, a estratégia e sua formulação passam de projetos, planos e posições precisas para visões vagas ou perspectivas amplas, as quais são vistas por meio de metáforas. Nessa concepção estratégica, o líder mantém o controle sobre a implementação de sua visão formulada , sendo o detentor de todo o processo estratégico. Portanto, a estratégia estaria resumida a um processo visionário do líder.</a:t>
            </a:r>
          </a:p>
          <a:p>
            <a:pPr>
              <a:buClr>
                <a:srgbClr val="69ADE7"/>
              </a:buClr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Exemplos de métodos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Busca incessante de oportunidades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Poder centralizado nas mãos do executivo principal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“Saltos para frente, num terreno de incertezas”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Crescer, crescer, crescer</a:t>
            </a:r>
          </a:p>
        </p:txBody>
      </p:sp>
    </p:spTree>
    <p:extLst>
      <p:ext uri="{BB962C8B-B14F-4D97-AF65-F5344CB8AC3E}">
        <p14:creationId xmlns:p14="http://schemas.microsoft.com/office/powerpoint/2010/main" val="1099210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 Escola Descritiva (2/5)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664" y="1255068"/>
            <a:ext cx="1206096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b="1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 Cognitiva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busca a origem das estratégias ao estudar os processos mentais de sua criação. Essa escola estuda as estratégias que se desenvolvem nas mentes das pessoas, a fim de categorizar os processos mentais em estruturas, modelos, mapas, conceitos e esquemas. Assim, a pesquisa é dirigida ao modo como a mente humana processa a informação, mapeia a estrutura do conhecimento e obtém a formação de conceitos, focalizando, portanto, a cognição na criação da estratégia.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Exemplos de métodos</a:t>
            </a: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Psicologia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Processo mental de criação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4759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 Escola Descritiva (3/5)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664" y="1255068"/>
            <a:ext cx="12132976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b="1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 do Aprendizado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por entender a estratégia como um processo emergente que se origina em toda a organização através de seus membros individualmente ou coletivamente. Assim, as estratégias surgiriam dos padrões comportamentais praticados pela organização, inexistindo a cisão entre formulação e implementação da estratégia. As estratégias seriam o aprendizado da organização que emerge por intermédio do fluxo das ações organizacionais.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 Escola do Aprendizado desafiou todas as outras, pois ela é um modelo de formação estratégica desenvolvida pela aprendizagem e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define que a estratégia pode ser encontrada e produzida por toda a organização.</a:t>
            </a:r>
          </a:p>
        </p:txBody>
      </p:sp>
    </p:spTree>
    <p:extLst>
      <p:ext uri="{BB962C8B-B14F-4D97-AF65-F5344CB8AC3E}">
        <p14:creationId xmlns:p14="http://schemas.microsoft.com/office/powerpoint/2010/main" val="14421368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 Escola Descritiva (4/5)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664" y="1255068"/>
            <a:ext cx="1242100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b="1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 do Poder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que focaliza a formação da estratégia como um processo de negociação, que é dividido em duas dimensões.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Poder Micro: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e enxerga o desenvolvimento da estratégia dentro das organizações como um fenômeno essencialmente político de modo que o processo </a:t>
            </a:r>
            <a:r>
              <a:rPr lang="pt-BR" sz="3000" i="1" dirty="0" err="1">
                <a:solidFill>
                  <a:schemeClr val="tx1"/>
                </a:solidFill>
                <a:latin typeface="+mn-lt"/>
              </a:rPr>
              <a:t>formulatório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 envolve barganha, persuasão e confrontação entre os atores que dividem o poder na empresa.</a:t>
            </a:r>
          </a:p>
          <a:p>
            <a:pPr marL="514286" lvl="1" indent="0">
              <a:buClr>
                <a:srgbClr val="69ADE7"/>
              </a:buClr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Poder Macro: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esta visualiza a organização como uma entidade que usa seu poder sobre os outros e seus parceiros de alianças, realizando joint-ventures e outras redes de relacionamento para negociar estratégias “coletivas” de seu interesse.</a:t>
            </a:r>
          </a:p>
        </p:txBody>
      </p:sp>
    </p:spTree>
    <p:extLst>
      <p:ext uri="{BB962C8B-B14F-4D97-AF65-F5344CB8AC3E}">
        <p14:creationId xmlns:p14="http://schemas.microsoft.com/office/powerpoint/2010/main" val="1934210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 Escola </a:t>
            </a:r>
            <a:r>
              <a:rPr lang="pt-BR" sz="405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Descritiva (5/5</a:t>
            </a: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664" y="1255068"/>
            <a:ext cx="12060968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b="1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 Cultural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o</a:t>
            </a:r>
            <a:r>
              <a:rPr lang="pt-BR" sz="3000" b="1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processo de formulação da estratégia é de interação social, baseado nas crenças e valores partilhados pelos colaboradores da empresa.</a:t>
            </a:r>
          </a:p>
          <a:p>
            <a:pPr>
              <a:buClr>
                <a:srgbClr val="69ADE7"/>
              </a:buClr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 Ambiental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A formação da estratégia é um processo reativo; ou seja, uma resposta aos desafios impostos pelo ambiente de negócios no qual a empresa está inserida. Logo, o foco no ambiente é fundamental porque as estratégias são reativas, focadas nas respostas às mudanças no ambiente. Nessa escola, quanto mais estável o ambiente externo, mais formalizada a estrutura interna. Já a dinâmica e a complexidade do ambiente levam a uma série de contingências que precisam ser monitoradas dinamicamente. </a:t>
            </a: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6706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 Escola </a:t>
            </a:r>
            <a:r>
              <a:rPr lang="pt-BR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Configurativa</a:t>
            </a:r>
            <a:endParaRPr lang="pt-BR" sz="4050" dirty="0">
              <a:solidFill>
                <a:srgbClr val="69ADE7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664" y="1255068"/>
            <a:ext cx="11916952" cy="831692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b="1" i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i="1" dirty="0">
                <a:solidFill>
                  <a:schemeClr val="tx1"/>
                </a:solidFill>
                <a:latin typeface="+mn-lt"/>
              </a:rPr>
              <a:t>Escola </a:t>
            </a:r>
            <a:r>
              <a:rPr lang="pt-BR" sz="3000" b="1" i="1" dirty="0" err="1">
                <a:solidFill>
                  <a:schemeClr val="tx1"/>
                </a:solidFill>
                <a:latin typeface="+mn-lt"/>
              </a:rPr>
              <a:t>Configurativa</a:t>
            </a:r>
            <a:r>
              <a:rPr lang="pt-BR" sz="3000" b="1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3000" i="1" dirty="0">
                <a:solidFill>
                  <a:schemeClr val="tx1"/>
                </a:solidFill>
                <a:latin typeface="+mn-lt"/>
              </a:rPr>
              <a:t>Essa escola oferece a possibilidade de integração das ideias apresentadas das outras escolas estudadas. A formação da estratégia é um processo de transformação da organização, descrevendo a empresa e o contexto que a cerca como configurações. Essa escola determina que, ao estabelecer o equilíbrio numa fase de existência da empresa, é chegado o momento de criar uma estratégia para saltar para um estado superior.</a:t>
            </a:r>
          </a:p>
          <a:p>
            <a:pPr>
              <a:buClr>
                <a:srgbClr val="69ADE7"/>
              </a:buClr>
            </a:pPr>
            <a:endParaRPr lang="pt-BR" sz="3000" i="1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88070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403" y="380865"/>
            <a:ext cx="950468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en-US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Fundamental que </a:t>
            </a:r>
            <a:r>
              <a:rPr lang="en-US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este</a:t>
            </a:r>
            <a:r>
              <a:rPr lang="en-US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en-US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processo</a:t>
            </a:r>
            <a:r>
              <a:rPr lang="en-US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en-US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esteja</a:t>
            </a:r>
            <a:br>
              <a:rPr lang="en-US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</a:br>
            <a:r>
              <a:rPr lang="en-US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na</a:t>
            </a:r>
            <a:r>
              <a:rPr lang="en-US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en-US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Cultura</a:t>
            </a:r>
            <a:r>
              <a:rPr lang="en-US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en-US" sz="4050" dirty="0" err="1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Organizacional</a:t>
            </a:r>
            <a:r>
              <a:rPr lang="en-US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 !!!</a:t>
            </a:r>
            <a:endParaRPr lang="pt-BR" sz="4050" dirty="0">
              <a:solidFill>
                <a:srgbClr val="69ADE7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F2E5B8F-8D87-4437-AC9E-898031B87393}"/>
              </a:ext>
            </a:extLst>
          </p:cNvPr>
          <p:cNvSpPr/>
          <p:nvPr/>
        </p:nvSpPr>
        <p:spPr bwMode="auto">
          <a:xfrm>
            <a:off x="797888" y="3937809"/>
            <a:ext cx="2916324" cy="756084"/>
          </a:xfrm>
          <a:prstGeom prst="rect">
            <a:avLst/>
          </a:prstGeom>
          <a:solidFill>
            <a:srgbClr val="105B95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b="1" dirty="0">
                <a:solidFill>
                  <a:schemeClr val="bg1"/>
                </a:solidFill>
                <a:latin typeface="+mn-lt"/>
              </a:rPr>
              <a:t>Escola Prescritiva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91082F-4B61-42F5-AC27-5A8753CFEE05}"/>
              </a:ext>
            </a:extLst>
          </p:cNvPr>
          <p:cNvSpPr/>
          <p:nvPr/>
        </p:nvSpPr>
        <p:spPr bwMode="auto">
          <a:xfrm>
            <a:off x="5202803" y="3937809"/>
            <a:ext cx="2916324" cy="756084"/>
          </a:xfrm>
          <a:prstGeom prst="rect">
            <a:avLst/>
          </a:prstGeom>
          <a:solidFill>
            <a:srgbClr val="105B95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b="1" dirty="0">
                <a:solidFill>
                  <a:schemeClr val="bg1"/>
                </a:solidFill>
                <a:latin typeface="+mn-lt"/>
              </a:rPr>
              <a:t>Escola Descritiva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87DD67B-DF33-42DF-B48E-1AAC595504EA}"/>
              </a:ext>
            </a:extLst>
          </p:cNvPr>
          <p:cNvSpPr/>
          <p:nvPr/>
        </p:nvSpPr>
        <p:spPr bwMode="auto">
          <a:xfrm>
            <a:off x="9607718" y="3937809"/>
            <a:ext cx="2916324" cy="756084"/>
          </a:xfrm>
          <a:prstGeom prst="rect">
            <a:avLst/>
          </a:prstGeom>
          <a:solidFill>
            <a:srgbClr val="105B95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ctr" anchorCtr="0" compatLnSpc="1">
            <a:prstTxWarp prst="textNoShape">
              <a:avLst/>
            </a:prstTxWarp>
          </a:bodyPr>
          <a:lstStyle/>
          <a:p>
            <a:pPr algn="ctr" defTabSz="1371600" eaLnBrk="0" hangingPunct="0"/>
            <a:r>
              <a:rPr lang="pt-BR" sz="2400" b="1" dirty="0">
                <a:solidFill>
                  <a:schemeClr val="bg1"/>
                </a:solidFill>
                <a:latin typeface="+mn-lt"/>
              </a:rPr>
              <a:t>Escola</a:t>
            </a:r>
          </a:p>
          <a:p>
            <a:pPr algn="ctr" defTabSz="1371600" eaLnBrk="0" hangingPunct="0"/>
            <a:r>
              <a:rPr lang="pt-BR" sz="2400" b="1" dirty="0" err="1">
                <a:solidFill>
                  <a:schemeClr val="bg1"/>
                </a:solidFill>
                <a:latin typeface="+mn-lt"/>
              </a:rPr>
              <a:t>Configurativa</a:t>
            </a:r>
            <a:endParaRPr lang="pt-BR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FD49FC-E5EE-44EC-931D-45552247A1E1}"/>
              </a:ext>
            </a:extLst>
          </p:cNvPr>
          <p:cNvSpPr txBox="1"/>
          <p:nvPr/>
        </p:nvSpPr>
        <p:spPr>
          <a:xfrm>
            <a:off x="797888" y="4927477"/>
            <a:ext cx="3375604" cy="1401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Design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Planejamento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Posicionamento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19042C-A7B4-47F9-819D-387935AC4EB8}"/>
              </a:ext>
            </a:extLst>
          </p:cNvPr>
          <p:cNvSpPr txBox="1"/>
          <p:nvPr/>
        </p:nvSpPr>
        <p:spPr>
          <a:xfrm>
            <a:off x="5202803" y="4927476"/>
            <a:ext cx="3310393" cy="279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Empreendedora 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Cognitiva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Aprendizado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Poder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Cultural</a:t>
            </a:r>
          </a:p>
          <a:p>
            <a:pPr marL="514350" indent="-514350">
              <a:lnSpc>
                <a:spcPts val="2850"/>
              </a:lnSpc>
              <a:spcBef>
                <a:spcPct val="20000"/>
              </a:spcBef>
              <a:buClr>
                <a:srgbClr val="69ADE7"/>
              </a:buClr>
              <a:buChar char="•"/>
            </a:pPr>
            <a:r>
              <a:rPr lang="pt-BR" sz="3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Ambiental 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98101FC-ED6B-84F3-C04C-DEB2E252F61B}"/>
              </a:ext>
            </a:extLst>
          </p:cNvPr>
          <p:cNvSpPr/>
          <p:nvPr/>
        </p:nvSpPr>
        <p:spPr>
          <a:xfrm>
            <a:off x="377280" y="2335188"/>
            <a:ext cx="12540832" cy="597666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D9D055-8375-3713-7C8E-0F1076F35416}"/>
              </a:ext>
            </a:extLst>
          </p:cNvPr>
          <p:cNvSpPr txBox="1"/>
          <p:nvPr/>
        </p:nvSpPr>
        <p:spPr>
          <a:xfrm>
            <a:off x="5579134" y="8311852"/>
            <a:ext cx="2137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B050"/>
                </a:solidFill>
              </a:rPr>
              <a:t>CULTURA</a:t>
            </a:r>
          </a:p>
        </p:txBody>
      </p:sp>
    </p:spTree>
    <p:extLst>
      <p:ext uri="{BB962C8B-B14F-4D97-AF65-F5344CB8AC3E}">
        <p14:creationId xmlns:p14="http://schemas.microsoft.com/office/powerpoint/2010/main" val="422236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Critérios de Avaliação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A avaliação geral do aluno será composta por: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70% prova individual – 4 questões (valor 25% cada)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30% participação nas atividades práticas em sala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Nota de aprovação ≥ 7,00</a:t>
            </a: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  <a:buFont typeface="Wingdings" panose="05000000000000000000" pitchFamily="2" charset="2"/>
              <a:buChar char="ü"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  <a:buFont typeface="Wingdings" panose="05000000000000000000" pitchFamily="2" charset="2"/>
              <a:buChar char="ü"/>
            </a:pPr>
            <a:r>
              <a:rPr lang="pt-BR" sz="3000" b="1" dirty="0" err="1">
                <a:solidFill>
                  <a:schemeClr val="tx1"/>
                </a:solidFill>
                <a:latin typeface="+mn-lt"/>
              </a:rPr>
              <a:t>E-Class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 (pesquisa e consulta)</a:t>
            </a:r>
          </a:p>
          <a:p>
            <a:pPr>
              <a:buClr>
                <a:srgbClr val="69ADE7"/>
              </a:buClr>
              <a:buFont typeface="Wingdings" panose="05000000000000000000" pitchFamily="2" charset="2"/>
              <a:buChar char="ü"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  <a:buFont typeface="Wingdings" panose="05000000000000000000" pitchFamily="2" charset="2"/>
              <a:buChar char="ü"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Caso real / aplicação dos conceitos e práticas em sala de aula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600075" lvl="1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2596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Administração estratégica</a:t>
            </a:r>
          </a:p>
        </p:txBody>
      </p:sp>
      <p:sp>
        <p:nvSpPr>
          <p:cNvPr id="3" name="Espaço Reservado para Conteúdo 10">
            <a:extLst>
              <a:ext uri="{FF2B5EF4-FFF2-40B4-BE49-F238E27FC236}">
                <a16:creationId xmlns:a16="http://schemas.microsoft.com/office/drawing/2014/main" id="{96236DEE-060A-322A-F1C3-971655313D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272" y="1543100"/>
            <a:ext cx="12817424" cy="8316924"/>
          </a:xfrm>
        </p:spPr>
        <p:txBody>
          <a:bodyPr/>
          <a:lstStyle/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 administração estratégica é uma abordagem fundamental para 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gestão de organizações 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em todos os setores, e é essencial para a </a:t>
            </a:r>
            <a:r>
              <a:rPr lang="pt-BR" sz="3000" b="1" dirty="0">
                <a:solidFill>
                  <a:schemeClr val="tx1"/>
                </a:solidFill>
                <a:latin typeface="+mn-lt"/>
              </a:rPr>
              <a:t>adaptação e o sucesso a longo prazo</a:t>
            </a:r>
            <a:r>
              <a:rPr lang="pt-BR" sz="3000" dirty="0">
                <a:solidFill>
                  <a:schemeClr val="tx1"/>
                </a:solidFill>
                <a:latin typeface="+mn-lt"/>
              </a:rPr>
              <a:t> em um ambiente de negócios cada vez mais competitivo e dinâmico.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5F551C-0AD9-4B54-2294-45AE03ED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79" y="4009374"/>
            <a:ext cx="745921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9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8AB8-5261-4EFE-9575-9DA5365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4" y="240098"/>
            <a:ext cx="10260768" cy="726938"/>
          </a:xfrm>
        </p:spPr>
        <p:txBody>
          <a:bodyPr/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Alinhamento estratégico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4998859-E154-F21C-A652-A9838E91B9C7}"/>
              </a:ext>
            </a:extLst>
          </p:cNvPr>
          <p:cNvGrpSpPr/>
          <p:nvPr/>
        </p:nvGrpSpPr>
        <p:grpSpPr>
          <a:xfrm>
            <a:off x="-558824" y="1759124"/>
            <a:ext cx="9144000" cy="7531729"/>
            <a:chOff x="665312" y="1932251"/>
            <a:chExt cx="9144000" cy="75317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460FC14-7671-87C5-AE80-5F3CFDBE0F4A}"/>
                </a:ext>
              </a:extLst>
            </p:cNvPr>
            <p:cNvSpPr/>
            <p:nvPr/>
          </p:nvSpPr>
          <p:spPr>
            <a:xfrm>
              <a:off x="1471447" y="1932251"/>
              <a:ext cx="7531729" cy="7531729"/>
            </a:xfrm>
            <a:prstGeom prst="ellipse">
              <a:avLst/>
            </a:prstGeom>
            <a:solidFill>
              <a:srgbClr val="105B95"/>
            </a:solidFill>
            <a:ln>
              <a:solidFill>
                <a:srgbClr val="105B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aphicFrame>
          <p:nvGraphicFramePr>
            <p:cNvPr id="15" name="Diagrama 14">
              <a:extLst>
                <a:ext uri="{FF2B5EF4-FFF2-40B4-BE49-F238E27FC236}">
                  <a16:creationId xmlns:a16="http://schemas.microsoft.com/office/drawing/2014/main" id="{CAC6BB07-478A-8302-5FCA-AB8B033B77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2653952"/>
                </p:ext>
              </p:extLst>
            </p:nvPr>
          </p:nvGraphicFramePr>
          <p:xfrm>
            <a:off x="665312" y="2650116"/>
            <a:ext cx="9144000" cy="6096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0142743-3164-AC47-3758-D54CAA1D0EB5}"/>
                </a:ext>
              </a:extLst>
            </p:cNvPr>
            <p:cNvSpPr/>
            <p:nvPr/>
          </p:nvSpPr>
          <p:spPr>
            <a:xfrm>
              <a:off x="4597232" y="5058036"/>
              <a:ext cx="1280160" cy="128016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Missão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D88CC1B-FA63-207F-9536-48912E948DA0}"/>
                </a:ext>
              </a:extLst>
            </p:cNvPr>
            <p:cNvSpPr txBox="1"/>
            <p:nvPr/>
          </p:nvSpPr>
          <p:spPr>
            <a:xfrm>
              <a:off x="3157571" y="2465450"/>
              <a:ext cx="4172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Ambiente de Controle e Governança</a:t>
              </a:r>
            </a:p>
          </p:txBody>
        </p:sp>
        <p:sp>
          <p:nvSpPr>
            <p:cNvPr id="18" name="Seta: para a Direita 17">
              <a:extLst>
                <a:ext uri="{FF2B5EF4-FFF2-40B4-BE49-F238E27FC236}">
                  <a16:creationId xmlns:a16="http://schemas.microsoft.com/office/drawing/2014/main" id="{8027F318-79C2-A0BD-8EAA-04C8445A0684}"/>
                </a:ext>
              </a:extLst>
            </p:cNvPr>
            <p:cNvSpPr/>
            <p:nvPr/>
          </p:nvSpPr>
          <p:spPr>
            <a:xfrm rot="1234364">
              <a:off x="3871820" y="5221714"/>
              <a:ext cx="654880" cy="4846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a Direita 18">
              <a:extLst>
                <a:ext uri="{FF2B5EF4-FFF2-40B4-BE49-F238E27FC236}">
                  <a16:creationId xmlns:a16="http://schemas.microsoft.com/office/drawing/2014/main" id="{B61604F3-F7FD-55D3-9024-09EB1C53F42B}"/>
                </a:ext>
              </a:extLst>
            </p:cNvPr>
            <p:cNvSpPr/>
            <p:nvPr/>
          </p:nvSpPr>
          <p:spPr>
            <a:xfrm rot="9022115">
              <a:off x="5960640" y="5221714"/>
              <a:ext cx="654880" cy="4846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63A0F0E9-D114-3674-1D92-FF63C01B276C}"/>
                </a:ext>
              </a:extLst>
            </p:cNvPr>
            <p:cNvSpPr/>
            <p:nvPr/>
          </p:nvSpPr>
          <p:spPr>
            <a:xfrm rot="16200000">
              <a:off x="4916599" y="6486305"/>
              <a:ext cx="654880" cy="48463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7D7CCF98-90E2-9DDF-3177-E416020A1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615" y="3736867"/>
            <a:ext cx="4338420" cy="3108071"/>
          </a:xfrm>
          <a:prstGeom prst="rect">
            <a:avLst/>
          </a:prstGeom>
        </p:spPr>
      </p:pic>
      <p:sp>
        <p:nvSpPr>
          <p:cNvPr id="26" name="Seta: da Esquerda para a Direita 25">
            <a:extLst>
              <a:ext uri="{FF2B5EF4-FFF2-40B4-BE49-F238E27FC236}">
                <a16:creationId xmlns:a16="http://schemas.microsoft.com/office/drawing/2014/main" id="{447D6B61-99D2-BD7A-AE59-34A88B42FE22}"/>
              </a:ext>
            </a:extLst>
          </p:cNvPr>
          <p:cNvSpPr/>
          <p:nvPr/>
        </p:nvSpPr>
        <p:spPr>
          <a:xfrm>
            <a:off x="8157049" y="4676067"/>
            <a:ext cx="777326" cy="484632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9AECFD-2B35-91CB-42D5-E663C0992AC4}"/>
              </a:ext>
            </a:extLst>
          </p:cNvPr>
          <p:cNvSpPr txBox="1"/>
          <p:nvPr/>
        </p:nvSpPr>
        <p:spPr>
          <a:xfrm flipH="1">
            <a:off x="8735615" y="7036611"/>
            <a:ext cx="2973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Estrutura hierárquica organizacional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b="1" dirty="0"/>
          </a:p>
          <a:p>
            <a:pPr algn="ctr"/>
            <a:r>
              <a:rPr lang="pt-BR" b="1" dirty="0"/>
              <a:t>INTERESSES</a:t>
            </a:r>
          </a:p>
          <a:p>
            <a:pPr algn="ctr"/>
            <a:r>
              <a:rPr lang="pt-BR" b="1" dirty="0"/>
              <a:t>NECESSIDADES</a:t>
            </a:r>
          </a:p>
          <a:p>
            <a:pPr algn="ctr"/>
            <a:r>
              <a:rPr lang="pt-BR" b="1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479402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Governança corporativa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 sz="3000" dirty="0">
              <a:solidFill>
                <a:schemeClr val="tx1"/>
              </a:solidFill>
              <a:latin typeface="+mn-lt"/>
            </a:endParaRPr>
          </a:p>
          <a:p>
            <a:endParaRPr lang="pt-BR" sz="3000" dirty="0">
              <a:solidFill>
                <a:schemeClr val="tx1"/>
              </a:solidFill>
              <a:latin typeface="+mn-lt"/>
            </a:endParaRPr>
          </a:p>
          <a:p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Sistema pelo qual as organizações são: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Dirigidas</a:t>
            </a:r>
          </a:p>
          <a:p>
            <a:pPr lvl="1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Monitoradas</a:t>
            </a:r>
          </a:p>
          <a:p>
            <a:pPr lvl="1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Incentivadas </a:t>
            </a:r>
          </a:p>
          <a:p>
            <a:pPr lvl="1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Proprietários e/ou sócios</a:t>
            </a:r>
          </a:p>
          <a:p>
            <a:pPr lvl="1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Conselho de administração</a:t>
            </a:r>
          </a:p>
          <a:p>
            <a:pPr lvl="1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Diretoria</a:t>
            </a:r>
          </a:p>
          <a:p>
            <a:pPr lvl="1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Órgãos de fiscalização e controle</a:t>
            </a:r>
          </a:p>
          <a:p>
            <a:pPr lvl="1">
              <a:buClr>
                <a:srgbClr val="69ADE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Demais stakeholders</a:t>
            </a:r>
          </a:p>
          <a:p>
            <a:pPr marL="685800" lvl="1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E465BA6-2B29-4817-9A36-5792A977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080" y="2551212"/>
            <a:ext cx="5386053" cy="416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9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771997"/>
            <a:ext cx="1058480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Sistema de Governança Corporativa (exemplo)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750CF4-B144-4A82-B176-02302165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98" y="1959367"/>
            <a:ext cx="10584804" cy="755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25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Princípios Básicos de Governança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2D39A33-304D-4486-86B4-4B1E524450E3}"/>
              </a:ext>
            </a:extLst>
          </p:cNvPr>
          <p:cNvSpPr/>
          <p:nvPr/>
        </p:nvSpPr>
        <p:spPr bwMode="auto">
          <a:xfrm>
            <a:off x="269268" y="1363080"/>
            <a:ext cx="4079751" cy="1836204"/>
          </a:xfrm>
          <a:prstGeom prst="roundRect">
            <a:avLst/>
          </a:prstGeom>
          <a:solidFill>
            <a:srgbClr val="406989"/>
          </a:solidFill>
          <a:ln w="9525" cap="flat" cmpd="sng" algn="ctr">
            <a:solidFill>
              <a:srgbClr val="3C62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defTabSz="1371600" eaLnBrk="0" hangingPunct="0"/>
            <a:endParaRPr lang="pt-BR" sz="1500" dirty="0">
              <a:latin typeface="Helvetica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84495F-2DC6-4D40-BDC9-ADD921A4319C}"/>
              </a:ext>
            </a:extLst>
          </p:cNvPr>
          <p:cNvSpPr txBox="1"/>
          <p:nvPr/>
        </p:nvSpPr>
        <p:spPr>
          <a:xfrm>
            <a:off x="876122" y="2025594"/>
            <a:ext cx="2866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TRANSPARÊNCIA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D2CCAF-9945-42E1-8F09-0012A43611CC}"/>
              </a:ext>
            </a:extLst>
          </p:cNvPr>
          <p:cNvSpPr/>
          <p:nvPr/>
        </p:nvSpPr>
        <p:spPr bwMode="auto">
          <a:xfrm>
            <a:off x="269268" y="3560309"/>
            <a:ext cx="4079751" cy="1836204"/>
          </a:xfrm>
          <a:prstGeom prst="roundRect">
            <a:avLst/>
          </a:prstGeom>
          <a:solidFill>
            <a:srgbClr val="406989"/>
          </a:solidFill>
          <a:ln w="9525" cap="flat" cmpd="sng" algn="ctr">
            <a:solidFill>
              <a:srgbClr val="3C62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defTabSz="1371600" eaLnBrk="0" hangingPunct="0"/>
            <a:endParaRPr lang="pt-BR" sz="1500" dirty="0">
              <a:latin typeface="Helvetica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BC74DC1-2AB9-44C3-A313-32D4C73D45FB}"/>
              </a:ext>
            </a:extLst>
          </p:cNvPr>
          <p:cNvSpPr txBox="1"/>
          <p:nvPr/>
        </p:nvSpPr>
        <p:spPr>
          <a:xfrm>
            <a:off x="1414532" y="4178328"/>
            <a:ext cx="1879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EQUIDADE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9DD4D8B-91D5-409A-80F6-949E0DE1276C}"/>
              </a:ext>
            </a:extLst>
          </p:cNvPr>
          <p:cNvSpPr/>
          <p:nvPr/>
        </p:nvSpPr>
        <p:spPr bwMode="auto">
          <a:xfrm>
            <a:off x="273432" y="5757537"/>
            <a:ext cx="4079751" cy="1836204"/>
          </a:xfrm>
          <a:prstGeom prst="roundRect">
            <a:avLst/>
          </a:prstGeom>
          <a:solidFill>
            <a:srgbClr val="406989"/>
          </a:solidFill>
          <a:ln w="9525" cap="flat" cmpd="sng" algn="ctr">
            <a:solidFill>
              <a:srgbClr val="3C62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defTabSz="1371600" eaLnBrk="0" hangingPunct="0"/>
            <a:endParaRPr lang="pt-BR" sz="1500" dirty="0">
              <a:latin typeface="Helvetica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8D3DDF-2077-4CD5-8E47-4848F49E20A9}"/>
              </a:ext>
            </a:extLst>
          </p:cNvPr>
          <p:cNvSpPr txBox="1"/>
          <p:nvPr/>
        </p:nvSpPr>
        <p:spPr>
          <a:xfrm>
            <a:off x="1286010" y="6144725"/>
            <a:ext cx="2046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PRESTAÇÃO</a:t>
            </a:r>
          </a:p>
          <a:p>
            <a:pPr algn="ctr"/>
            <a:r>
              <a:rPr lang="pt-BR" sz="30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CONTAS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680CD88-3EE9-4BC5-A0DC-E513E1A72FFD}"/>
              </a:ext>
            </a:extLst>
          </p:cNvPr>
          <p:cNvSpPr/>
          <p:nvPr/>
        </p:nvSpPr>
        <p:spPr bwMode="auto">
          <a:xfrm>
            <a:off x="273432" y="7954766"/>
            <a:ext cx="4079751" cy="1836204"/>
          </a:xfrm>
          <a:prstGeom prst="roundRect">
            <a:avLst/>
          </a:prstGeom>
          <a:solidFill>
            <a:srgbClr val="406989"/>
          </a:solidFill>
          <a:ln w="9525" cap="flat" cmpd="sng" algn="ctr">
            <a:solidFill>
              <a:srgbClr val="3C62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defTabSz="1371600" eaLnBrk="0" hangingPunct="0"/>
            <a:endParaRPr lang="pt-BR" sz="1500" dirty="0">
              <a:latin typeface="Helvetica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7A68AD0-4914-4EDA-B3D1-9F10666C493C}"/>
              </a:ext>
            </a:extLst>
          </p:cNvPr>
          <p:cNvSpPr txBox="1"/>
          <p:nvPr/>
        </p:nvSpPr>
        <p:spPr>
          <a:xfrm>
            <a:off x="1115185" y="8341954"/>
            <a:ext cx="2478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RESPONS.</a:t>
            </a:r>
          </a:p>
          <a:p>
            <a:pPr algn="ctr"/>
            <a:r>
              <a:rPr lang="pt-BR" sz="30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CORPORATIVA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03D0E0-55B4-4F76-850F-46ECC6CB4F3E}"/>
              </a:ext>
            </a:extLst>
          </p:cNvPr>
          <p:cNvSpPr txBox="1"/>
          <p:nvPr/>
        </p:nvSpPr>
        <p:spPr>
          <a:xfrm>
            <a:off x="4589749" y="2050349"/>
            <a:ext cx="71141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Disponibilizar informações de interesse, além das impostas por </a:t>
            </a:r>
          </a:p>
          <a:p>
            <a:pPr algn="just"/>
            <a:r>
              <a:rPr lang="pt-BR" sz="2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lei ou regulamentos.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1EEFC87-70A9-480D-84E3-D23B8E119845}"/>
              </a:ext>
            </a:extLst>
          </p:cNvPr>
          <p:cNvSpPr txBox="1"/>
          <p:nvPr/>
        </p:nvSpPr>
        <p:spPr>
          <a:xfrm>
            <a:off x="4589749" y="3922814"/>
            <a:ext cx="669747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Justiça e isonomia a todos os sócios e demais stakeholders; </a:t>
            </a:r>
          </a:p>
          <a:p>
            <a:pPr algn="just"/>
            <a:r>
              <a:rPr lang="pt-BR" sz="2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valendo seus direitos, deveres, necessidades, interesses </a:t>
            </a:r>
          </a:p>
          <a:p>
            <a:pPr algn="just"/>
            <a:r>
              <a:rPr lang="pt-BR" sz="2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 expectativas.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FD157F8-60D9-42FD-9655-BB6044925E6F}"/>
              </a:ext>
            </a:extLst>
          </p:cNvPr>
          <p:cNvSpPr txBox="1"/>
          <p:nvPr/>
        </p:nvSpPr>
        <p:spPr>
          <a:xfrm>
            <a:off x="4589749" y="6283224"/>
            <a:ext cx="7243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Agentes de governança devem prestar contas de sua atuação de </a:t>
            </a:r>
          </a:p>
          <a:p>
            <a:pPr algn="just"/>
            <a:r>
              <a:rPr lang="pt-BR" sz="2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modo claro, conciso, compreensível e tempestivo.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778C80-4776-4DDF-9C04-9FB3C4CF943B}"/>
              </a:ext>
            </a:extLst>
          </p:cNvPr>
          <p:cNvSpPr txBox="1"/>
          <p:nvPr/>
        </p:nvSpPr>
        <p:spPr>
          <a:xfrm>
            <a:off x="4589749" y="8318870"/>
            <a:ext cx="716600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Agentes de governança devem zelar pela viabilidade </a:t>
            </a:r>
          </a:p>
          <a:p>
            <a:pPr algn="just"/>
            <a:r>
              <a:rPr lang="pt-BR" sz="2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econômico-financeira das organizações, gestão de curto, médio </a:t>
            </a:r>
          </a:p>
          <a:p>
            <a:pPr algn="just"/>
            <a:r>
              <a:rPr lang="pt-BR" sz="21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 longo prazo</a:t>
            </a:r>
          </a:p>
        </p:txBody>
      </p:sp>
    </p:spTree>
    <p:extLst>
      <p:ext uri="{BB962C8B-B14F-4D97-AF65-F5344CB8AC3E}">
        <p14:creationId xmlns:p14="http://schemas.microsoft.com/office/powerpoint/2010/main" val="2282304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Referenciais estratégicos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C861DC-EC68-2CE9-49D4-CAB3E0BB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44" y="1903140"/>
            <a:ext cx="114300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615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771997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Missão: o propósito da existência da organização</a:t>
            </a:r>
          </a:p>
        </p:txBody>
      </p:sp>
      <p:sp>
        <p:nvSpPr>
          <p:cNvPr id="8" name="Espaço Reservado para Conteúdo 10">
            <a:extLst>
              <a:ext uri="{FF2B5EF4-FFF2-40B4-BE49-F238E27FC236}">
                <a16:creationId xmlns:a16="http://schemas.microsoft.com/office/drawing/2014/main" id="{5A06C639-6D3D-429F-83ED-5CAB0F5D7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68" y="3307296"/>
            <a:ext cx="13177464" cy="3996444"/>
          </a:xfrm>
        </p:spPr>
        <p:txBody>
          <a:bodyPr/>
          <a:lstStyle/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A Missão de uma organização é:</a:t>
            </a:r>
          </a:p>
          <a:p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Razão de existência – o que faz, por que faz, para quem faz, impacto desejado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Por que ou para que existimos ?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Ligados diretamente aos objetivos institucionais e de criação da Cia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Não são produtos ou serviços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 missão funciona como orientador para as atividades da organização - Chiavenato,1999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Tem finalidade clarificar e comunicar os objetivos e os valores e a estratégia adotada pela organização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Deve ser de ciência e prática de seus Colaboradores	</a:t>
            </a: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F4035A-0F9D-41C8-AE4B-988E63FD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184" y="2119164"/>
            <a:ext cx="4000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78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Exemplo de Missão: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MISSÃO do Hospital Albert Einstein</a:t>
            </a: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 algn="ctr">
              <a:buNone/>
            </a:pPr>
            <a:endParaRPr lang="pt-BR" sz="2700" dirty="0">
              <a:solidFill>
                <a:schemeClr val="tx1"/>
              </a:solidFill>
              <a:latin typeface="+mn-lt"/>
            </a:endParaRPr>
          </a:p>
          <a:p>
            <a:pPr marL="0" indent="0" algn="ctr">
              <a:buNone/>
            </a:pPr>
            <a:endParaRPr lang="pt-BR" sz="2700" dirty="0">
              <a:solidFill>
                <a:schemeClr val="tx1"/>
              </a:solidFill>
              <a:latin typeface="+mn-lt"/>
            </a:endParaRPr>
          </a:p>
          <a:p>
            <a:pPr marL="0" indent="0" algn="ctr">
              <a:buNone/>
            </a:pPr>
            <a:r>
              <a:rPr lang="pt-BR" sz="2700" dirty="0">
                <a:solidFill>
                  <a:schemeClr val="tx1"/>
                </a:solidFill>
                <a:latin typeface="+mn-lt"/>
              </a:rPr>
              <a:t>Oferecer excelência de qualidade no âmbito da saúde, da geração do conhecimento e da responsabilidade social, como forma de evidenciar a contribuição da comunidade judaica à sociedade brasileira.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B35B6F-432B-4006-9B3C-7E0FE2397F7A}"/>
              </a:ext>
            </a:extLst>
          </p:cNvPr>
          <p:cNvSpPr txBox="1"/>
          <p:nvPr/>
        </p:nvSpPr>
        <p:spPr>
          <a:xfrm>
            <a:off x="6672478" y="8864333"/>
            <a:ext cx="6615608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  <a:spcBef>
                <a:spcPct val="20000"/>
              </a:spcBef>
            </a:pPr>
            <a:r>
              <a:rPr lang="pt-BR" sz="1575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https://www.einstein.br/sobre-einstein/missao-visao-valores</a:t>
            </a:r>
            <a:endParaRPr lang="pt-BR" sz="1575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850"/>
              </a:lnSpc>
              <a:spcBef>
                <a:spcPct val="20000"/>
              </a:spcBef>
            </a:pPr>
            <a:endParaRPr lang="pt-BR" sz="1575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C1978F-8727-48BB-B679-6C3EBAEAC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0" t="16401" r="9680" b="23120"/>
          <a:stretch/>
        </p:blipFill>
        <p:spPr>
          <a:xfrm>
            <a:off x="5510977" y="8585610"/>
            <a:ext cx="1104123" cy="8640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EC4494C-35F6-4D53-B946-33FEE1405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646" y="2335188"/>
            <a:ext cx="8350709" cy="30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479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A elaboração da visão de futuro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485403" y="2875248"/>
            <a:ext cx="12745305" cy="3996444"/>
          </a:xfrm>
        </p:spPr>
        <p:txBody>
          <a:bodyPr/>
          <a:lstStyle/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Visão de uma Organização é:</a:t>
            </a: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Situação futura desejada para a instituição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Sonho de realidade futura da organização (Chiavenato, 1999)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Direção suprema que a organização deseja alcançar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Plano, ideia mental que traça uma meta e num prazo determinado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Mutável por natureza – ambiente, política, economia...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Visão representa o destino que se pretende transformar em realidade (Souza, 2003)</a:t>
            </a:r>
          </a:p>
          <a:p>
            <a:pPr>
              <a:buClr>
                <a:srgbClr val="69ADE7"/>
              </a:buClr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Clr>
                <a:srgbClr val="69ADE7"/>
              </a:buClr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96DD42-2CA2-4C1B-BD78-306AF0487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36"/>
          <a:stretch/>
        </p:blipFill>
        <p:spPr>
          <a:xfrm>
            <a:off x="8046132" y="1705118"/>
            <a:ext cx="468052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268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Exemplo de Visão: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b="1" dirty="0">
                <a:solidFill>
                  <a:srgbClr val="69ADE7"/>
                </a:solidFill>
                <a:latin typeface="+mn-lt"/>
              </a:rPr>
              <a:t>VISÃO do Hospital Albert Einstein</a:t>
            </a: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 algn="ctr">
              <a:buNone/>
            </a:pPr>
            <a:endParaRPr lang="pt-BR" sz="2700" dirty="0">
              <a:solidFill>
                <a:schemeClr val="tx1"/>
              </a:solidFill>
              <a:latin typeface="+mn-lt"/>
            </a:endParaRPr>
          </a:p>
          <a:p>
            <a:pPr marL="0" indent="0" algn="ctr">
              <a:buNone/>
            </a:pPr>
            <a:endParaRPr lang="pt-BR" sz="2700" dirty="0">
              <a:solidFill>
                <a:schemeClr val="tx1"/>
              </a:solidFill>
              <a:latin typeface="+mn-lt"/>
            </a:endParaRPr>
          </a:p>
          <a:p>
            <a:pPr marL="0" indent="0" algn="ctr">
              <a:buNone/>
            </a:pPr>
            <a:r>
              <a:rPr lang="pt-BR" sz="2700" dirty="0">
                <a:solidFill>
                  <a:schemeClr val="tx1"/>
                </a:solidFill>
                <a:latin typeface="+mn-lt"/>
              </a:rPr>
              <a:t>Ser líder e inovadora na assistência médico-hospitalar, referência na gestão do conhecimento e reconhecida pelo comprometimento com a responsabilidade social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B35B6F-432B-4006-9B3C-7E0FE2397F7A}"/>
              </a:ext>
            </a:extLst>
          </p:cNvPr>
          <p:cNvSpPr txBox="1"/>
          <p:nvPr/>
        </p:nvSpPr>
        <p:spPr>
          <a:xfrm>
            <a:off x="7045019" y="8811593"/>
            <a:ext cx="6615608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  <a:spcBef>
                <a:spcPct val="20000"/>
              </a:spcBef>
            </a:pPr>
            <a:r>
              <a:rPr lang="pt-BR" sz="1575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https://www.einstein.br/sobre-einstein/missao-visao-valores</a:t>
            </a:r>
            <a:endParaRPr lang="pt-BR" sz="1575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850"/>
              </a:lnSpc>
              <a:spcBef>
                <a:spcPct val="20000"/>
              </a:spcBef>
            </a:pPr>
            <a:endParaRPr lang="pt-BR" sz="1575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C1978F-8727-48BB-B679-6C3EBAEAC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0" t="16401" r="9680" b="23120"/>
          <a:stretch/>
        </p:blipFill>
        <p:spPr>
          <a:xfrm>
            <a:off x="5969901" y="8626824"/>
            <a:ext cx="1104123" cy="8640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EC4494C-35F6-4D53-B946-33FEE1405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646" y="2335188"/>
            <a:ext cx="8350709" cy="30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3371C76-AA2B-481F-82AD-D212AEA026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O destaque da FGV no mundo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1B16F4-F041-4C16-96CA-E2985402FE5B}"/>
              </a:ext>
            </a:extLst>
          </p:cNvPr>
          <p:cNvSpPr/>
          <p:nvPr/>
        </p:nvSpPr>
        <p:spPr>
          <a:xfrm>
            <a:off x="5417840" y="7745849"/>
            <a:ext cx="3492500" cy="203132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100" dirty="0" err="1">
                <a:solidFill>
                  <a:schemeClr val="bg1"/>
                </a:solidFill>
              </a:rPr>
              <a:t>Think</a:t>
            </a:r>
            <a:r>
              <a:rPr lang="pt-BR" sz="2100" dirty="0">
                <a:solidFill>
                  <a:schemeClr val="bg1"/>
                </a:solidFill>
              </a:rPr>
              <a:t> </a:t>
            </a:r>
            <a:r>
              <a:rPr lang="pt-BR" sz="2100" dirty="0" err="1">
                <a:solidFill>
                  <a:schemeClr val="bg1"/>
                </a:solidFill>
              </a:rPr>
              <a:t>Tanks</a:t>
            </a:r>
            <a:r>
              <a:rPr lang="pt-BR" sz="2100" dirty="0">
                <a:solidFill>
                  <a:schemeClr val="bg1"/>
                </a:solidFill>
              </a:rPr>
              <a:t> – instituição dedicada a produzir e difundir conhecimentos e estratégias sobre assuntos vitais – sejam eles políticos, econômicos ou científicos.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2D2EA7-C74F-9E40-9F68-882E641A1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00" y="1615108"/>
            <a:ext cx="4718694" cy="8162066"/>
          </a:xfrm>
          <a:prstGeom prst="rect">
            <a:avLst/>
          </a:prstGeom>
        </p:spPr>
      </p:pic>
      <p:sp>
        <p:nvSpPr>
          <p:cNvPr id="8" name="CaixaDeTexto 4">
            <a:extLst>
              <a:ext uri="{FF2B5EF4-FFF2-40B4-BE49-F238E27FC236}">
                <a16:creationId xmlns:a16="http://schemas.microsoft.com/office/drawing/2014/main" id="{9248B286-7D61-D249-A989-F84334C0C359}"/>
              </a:ext>
            </a:extLst>
          </p:cNvPr>
          <p:cNvSpPr txBox="1"/>
          <p:nvPr/>
        </p:nvSpPr>
        <p:spPr>
          <a:xfrm>
            <a:off x="5561856" y="1615108"/>
            <a:ext cx="7414210" cy="568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pt-BR" sz="2700" dirty="0">
                <a:latin typeface="Chalkboard" panose="03050602040202020205" pitchFamily="66" charset="77"/>
              </a:rPr>
              <a:t>A FGV subiu do 5º para o 3º lugar no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pt-BR" sz="2700" dirty="0">
                <a:latin typeface="Chalkboard" panose="03050602040202020205" pitchFamily="66" charset="77"/>
              </a:rPr>
              <a:t>ranking do 2020 Global Go </a:t>
            </a:r>
            <a:r>
              <a:rPr lang="pt-BR" sz="2700" dirty="0" err="1">
                <a:latin typeface="Chalkboard" panose="03050602040202020205" pitchFamily="66" charset="77"/>
              </a:rPr>
              <a:t>To</a:t>
            </a:r>
            <a:r>
              <a:rPr lang="pt-BR" sz="2700" dirty="0">
                <a:latin typeface="Chalkboard" panose="03050602040202020205" pitchFamily="66" charset="77"/>
              </a:rPr>
              <a:t> </a:t>
            </a:r>
            <a:r>
              <a:rPr lang="pt-BR" sz="2700" dirty="0" err="1">
                <a:latin typeface="Chalkboard" panose="03050602040202020205" pitchFamily="66" charset="77"/>
              </a:rPr>
              <a:t>Think</a:t>
            </a:r>
            <a:r>
              <a:rPr lang="pt-BR" sz="2700" dirty="0">
                <a:latin typeface="Chalkboard" panose="03050602040202020205" pitchFamily="66" charset="77"/>
              </a:rPr>
              <a:t> </a:t>
            </a:r>
            <a:r>
              <a:rPr lang="pt-BR" sz="2700" dirty="0" err="1">
                <a:latin typeface="Chalkboard" panose="03050602040202020205" pitchFamily="66" charset="77"/>
              </a:rPr>
              <a:t>Tank</a:t>
            </a:r>
            <a:endParaRPr lang="pt-BR" sz="2700" dirty="0">
              <a:latin typeface="Chalkboard" panose="03050602040202020205" pitchFamily="66" charset="77"/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pt-BR" sz="2700" dirty="0">
                <a:latin typeface="Chalkboard" panose="03050602040202020205" pitchFamily="66" charset="77"/>
              </a:rPr>
              <a:t>Index </a:t>
            </a:r>
            <a:r>
              <a:rPr lang="pt-BR" sz="2700" dirty="0" err="1">
                <a:latin typeface="Chalkboard" panose="03050602040202020205" pitchFamily="66" charset="77"/>
              </a:rPr>
              <a:t>Report</a:t>
            </a:r>
            <a:r>
              <a:rPr lang="pt-BR" sz="2700" dirty="0">
                <a:latin typeface="Chalkboard" panose="03050602040202020205" pitchFamily="66" charset="77"/>
              </a:rPr>
              <a:t>, elaborado pela Universidade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pt-BR" sz="2700" dirty="0">
                <a:latin typeface="Chalkboard" panose="03050602040202020205" pitchFamily="66" charset="77"/>
              </a:rPr>
              <a:t>da Pensilvânia. Além disso, foi eleita a 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pt-BR" sz="2700" dirty="0" err="1">
                <a:latin typeface="Chalkboard" panose="03050602040202020205" pitchFamily="66" charset="77"/>
              </a:rPr>
              <a:t>think</a:t>
            </a:r>
            <a:r>
              <a:rPr lang="pt-BR" sz="2700" dirty="0">
                <a:latin typeface="Chalkboard" panose="03050602040202020205" pitchFamily="66" charset="77"/>
              </a:rPr>
              <a:t> </a:t>
            </a:r>
            <a:r>
              <a:rPr lang="pt-BR" sz="2700" dirty="0" err="1">
                <a:latin typeface="Chalkboard" panose="03050602040202020205" pitchFamily="66" charset="77"/>
              </a:rPr>
              <a:t>tank</a:t>
            </a:r>
            <a:r>
              <a:rPr lang="pt-BR" sz="2700" dirty="0">
                <a:latin typeface="Chalkboard" panose="03050602040202020205" pitchFamily="66" charset="77"/>
              </a:rPr>
              <a:t> mais bem administrado do mundo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pt-BR" sz="2700" dirty="0">
                <a:latin typeface="Chalkboard" panose="03050602040202020205" pitchFamily="66" charset="77"/>
              </a:rPr>
              <a:t>pelo 5º ano seguido e o 1º </a:t>
            </a:r>
            <a:r>
              <a:rPr lang="pt-BR" sz="2700" dirty="0" err="1">
                <a:latin typeface="Chalkboard" panose="03050602040202020205" pitchFamily="66" charset="77"/>
              </a:rPr>
              <a:t>think</a:t>
            </a:r>
            <a:r>
              <a:rPr lang="pt-BR" sz="2700" dirty="0">
                <a:latin typeface="Chalkboard" panose="03050602040202020205" pitchFamily="66" charset="77"/>
              </a:rPr>
              <a:t> </a:t>
            </a:r>
            <a:r>
              <a:rPr lang="pt-BR" sz="2700" dirty="0" err="1">
                <a:latin typeface="Chalkboard" panose="03050602040202020205" pitchFamily="66" charset="77"/>
              </a:rPr>
              <a:t>tank</a:t>
            </a:r>
            <a:r>
              <a:rPr lang="pt-BR" sz="2700" dirty="0">
                <a:latin typeface="Chalkboard" panose="03050602040202020205" pitchFamily="66" charset="77"/>
              </a:rPr>
              <a:t> de toda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pt-BR" sz="2700" dirty="0">
                <a:latin typeface="Chalkboard" panose="03050602040202020205" pitchFamily="66" charset="77"/>
              </a:rPr>
              <a:t>a América Latina pelo 12º ano consecutivo. 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pt-BR" sz="2700" dirty="0">
                <a:latin typeface="Chalkboard" panose="03050602040202020205" pitchFamily="66" charset="77"/>
              </a:rPr>
              <a:t>Em mais um ano de evolução, a FGV aumentou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pt-BR" sz="2700" dirty="0">
                <a:latin typeface="Chalkboard" panose="03050602040202020205" pitchFamily="66" charset="77"/>
              </a:rPr>
              <a:t>seu reconhecimento mundial em produzir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pt-BR" sz="2700" dirty="0">
                <a:latin typeface="Chalkboard" panose="03050602040202020205" pitchFamily="66" charset="77"/>
              </a:rPr>
              <a:t>e compartilhar conhecimentos para o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pt-BR" sz="2700" dirty="0">
                <a:latin typeface="Chalkboard" panose="03050602040202020205" pitchFamily="66" charset="77"/>
              </a:rPr>
              <a:t> desenvolvimento de todos.</a:t>
            </a:r>
          </a:p>
        </p:txBody>
      </p:sp>
    </p:spTree>
    <p:extLst>
      <p:ext uri="{BB962C8B-B14F-4D97-AF65-F5344CB8AC3E}">
        <p14:creationId xmlns:p14="http://schemas.microsoft.com/office/powerpoint/2010/main" val="171613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111248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Valores Organizacionais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269268" y="2875248"/>
            <a:ext cx="13177464" cy="3996444"/>
          </a:xfrm>
        </p:spPr>
        <p:txBody>
          <a:bodyPr/>
          <a:lstStyle/>
          <a:p>
            <a:pPr marL="0" indent="0">
              <a:buNone/>
            </a:pPr>
            <a:r>
              <a:rPr lang="pt-BR" sz="3000" b="1" dirty="0">
                <a:solidFill>
                  <a:srgbClr val="69ADE7"/>
                </a:solidFill>
                <a:latin typeface="+mn-lt"/>
              </a:rPr>
              <a:t>Os Valores de uma organização são:</a:t>
            </a:r>
          </a:p>
          <a:p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Representam seus princípios éticos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Norteiam ações e condutas organizacionais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Conjunto de crenças e princípios que orienta suas atividades</a:t>
            </a:r>
          </a:p>
          <a:p>
            <a:pPr>
              <a:buClr>
                <a:srgbClr val="69ADE7"/>
              </a:buClr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Ajudam a Organização reagir de maneira rápida e decisiva, em situações inesperadas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sz="3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9B28C3-D9A3-43F7-A4B2-69277102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253" y="1596517"/>
            <a:ext cx="4014788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756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Exemplo de Valores: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400" b="1" dirty="0">
                <a:solidFill>
                  <a:srgbClr val="69ADE7"/>
                </a:solidFill>
                <a:latin typeface="+mn-lt"/>
              </a:rPr>
              <a:t>VALORES do Hospital Albert Einstein</a:t>
            </a: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  <a:latin typeface="+mn-lt"/>
            </a:endParaRPr>
          </a:p>
          <a:p>
            <a:pPr marL="0" indent="0" algn="ctr">
              <a:buNone/>
            </a:pPr>
            <a:endParaRPr lang="pt-BR" sz="2700" dirty="0">
              <a:solidFill>
                <a:schemeClr val="tx1"/>
              </a:solidFill>
              <a:latin typeface="+mn-lt"/>
            </a:endParaRPr>
          </a:p>
          <a:p>
            <a:pPr marL="0" indent="0" algn="ctr">
              <a:buNone/>
            </a:pPr>
            <a:endParaRPr lang="pt-BR" sz="2700" dirty="0">
              <a:solidFill>
                <a:schemeClr val="tx1"/>
              </a:solidFill>
              <a:latin typeface="+mn-lt"/>
            </a:endParaRPr>
          </a:p>
          <a:p>
            <a:pPr marL="0" indent="0" algn="ctr">
              <a:buNone/>
            </a:pPr>
            <a:r>
              <a:rPr lang="pt-BR" sz="2700" dirty="0">
                <a:solidFill>
                  <a:schemeClr val="tx1"/>
                </a:solidFill>
                <a:latin typeface="+mn-lt"/>
              </a:rPr>
              <a:t>​</a:t>
            </a:r>
            <a:r>
              <a:rPr lang="pt-BR" sz="2700" dirty="0" err="1">
                <a:solidFill>
                  <a:schemeClr val="tx1"/>
                </a:solidFill>
                <a:latin typeface="+mn-lt"/>
              </a:rPr>
              <a:t>Mitzvá</a:t>
            </a:r>
            <a:r>
              <a:rPr lang="pt-BR" sz="2700" dirty="0">
                <a:solidFill>
                  <a:schemeClr val="tx1"/>
                </a:solidFill>
                <a:latin typeface="+mn-lt"/>
              </a:rPr>
              <a:t>, </a:t>
            </a:r>
            <a:r>
              <a:rPr lang="pt-BR" sz="2700" dirty="0" err="1">
                <a:solidFill>
                  <a:schemeClr val="tx1"/>
                </a:solidFill>
                <a:latin typeface="+mn-lt"/>
              </a:rPr>
              <a:t>Refuá</a:t>
            </a:r>
            <a:r>
              <a:rPr lang="pt-BR" sz="2700" dirty="0">
                <a:solidFill>
                  <a:schemeClr val="tx1"/>
                </a:solidFill>
                <a:latin typeface="+mn-lt"/>
              </a:rPr>
              <a:t>, </a:t>
            </a:r>
            <a:r>
              <a:rPr lang="pt-BR" sz="2700" dirty="0" err="1">
                <a:solidFill>
                  <a:schemeClr val="tx1"/>
                </a:solidFill>
                <a:latin typeface="+mn-lt"/>
              </a:rPr>
              <a:t>Chinuch</a:t>
            </a:r>
            <a:r>
              <a:rPr lang="pt-BR" sz="2700" dirty="0">
                <a:solidFill>
                  <a:schemeClr val="tx1"/>
                </a:solidFill>
                <a:latin typeface="+mn-lt"/>
              </a:rPr>
              <a:t> e </a:t>
            </a:r>
            <a:r>
              <a:rPr lang="pt-BR" sz="2700" dirty="0" err="1">
                <a:solidFill>
                  <a:schemeClr val="tx1"/>
                </a:solidFill>
                <a:latin typeface="+mn-lt"/>
              </a:rPr>
              <a:t>Tsedaká</a:t>
            </a:r>
            <a:r>
              <a:rPr lang="pt-BR" sz="2700" dirty="0">
                <a:solidFill>
                  <a:schemeClr val="tx1"/>
                </a:solidFill>
                <a:latin typeface="+mn-lt"/>
              </a:rPr>
              <a:t>, ou seja, Boas Ações, Saúde, Educação e Justiça Social são os preceitos judaicos que motivaram médicos da comunidade judaica a fundar a Sociedade Beneficente Israelita Brasileira Albert Einstein há 60 anos. Somados aos valores organizacionais (Honestidade, Verdade, Integridade, Diligência, Justiça, Altruísmo, Autonomia, Profissionalismo e Trabalho em Equipe.), norteiam as atividades e os colaboradores da Sociedade.</a:t>
            </a:r>
            <a:endParaRPr lang="pt-B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B35B6F-432B-4006-9B3C-7E0FE2397F7A}"/>
              </a:ext>
            </a:extLst>
          </p:cNvPr>
          <p:cNvSpPr txBox="1"/>
          <p:nvPr/>
        </p:nvSpPr>
        <p:spPr>
          <a:xfrm>
            <a:off x="6615100" y="8802591"/>
            <a:ext cx="6615608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  <a:spcBef>
                <a:spcPct val="20000"/>
              </a:spcBef>
            </a:pPr>
            <a:r>
              <a:rPr lang="pt-BR" sz="1575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https://www.einstein.br/sobre-einstein/missao-visao-valores</a:t>
            </a:r>
            <a:endParaRPr lang="pt-BR" sz="1575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850"/>
              </a:lnSpc>
              <a:spcBef>
                <a:spcPct val="20000"/>
              </a:spcBef>
            </a:pPr>
            <a:endParaRPr lang="pt-BR" sz="1575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C1978F-8727-48BB-B679-6C3EBAEAC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0" t="16401" r="9680" b="23120"/>
          <a:stretch/>
        </p:blipFill>
        <p:spPr>
          <a:xfrm>
            <a:off x="5510977" y="8671892"/>
            <a:ext cx="1104123" cy="8640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EC4494C-35F6-4D53-B946-33FEE1405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646" y="2335188"/>
            <a:ext cx="8350709" cy="30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26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11403E-5019-47DE-96FA-40E28063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1" t="3258" r="10348" b="12019"/>
          <a:stretch/>
        </p:blipFill>
        <p:spPr>
          <a:xfrm rot="20500600">
            <a:off x="4111404" y="2665523"/>
            <a:ext cx="5400600" cy="607364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E3532F-6C25-43B0-BD76-CDBDDED9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407287">
            <a:off x="5546189" y="4742511"/>
            <a:ext cx="4104456" cy="627087"/>
          </a:xfrm>
        </p:spPr>
        <p:txBody>
          <a:bodyPr/>
          <a:lstStyle/>
          <a:p>
            <a:r>
              <a:rPr lang="pt-BR" sz="4200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Estudo </a:t>
            </a:r>
            <a:br>
              <a:rPr lang="pt-BR" sz="4200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pt-BR" sz="4200" dirty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 Caso</a:t>
            </a:r>
          </a:p>
        </p:txBody>
      </p:sp>
    </p:spTree>
    <p:extLst>
      <p:ext uri="{BB962C8B-B14F-4D97-AF65-F5344CB8AC3E}">
        <p14:creationId xmlns:p14="http://schemas.microsoft.com/office/powerpoint/2010/main" val="16086608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8424564" cy="627087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Estudo de caso – Eixo Temático #1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5 grupos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1 : Serviços Médicos 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2 : Operadora de Plano de Saúde 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3 : Indústria Farmacêutica Multinacional 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4 : Laboratório de Análises e Diagnósticos 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Grupo 5 : Prestação de Serviços em Saúde / Concierge 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Definição do negócio da empresa</a:t>
            </a: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Qual o público alvo? E por quais motivos?</a:t>
            </a:r>
          </a:p>
          <a:p>
            <a:pPr>
              <a:buClr>
                <a:srgbClr val="69ADE7"/>
              </a:buClr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Elaboração da Missão, Visão e Valores 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60 minutos preparação</a:t>
            </a:r>
          </a:p>
          <a:p>
            <a:pPr marL="0" indent="0">
              <a:buNone/>
            </a:pPr>
            <a:r>
              <a:rPr lang="pt-BR" sz="3000" b="1" dirty="0">
                <a:solidFill>
                  <a:schemeClr val="tx1"/>
                </a:solidFill>
                <a:latin typeface="+mn-lt"/>
              </a:rPr>
              <a:t>10 minutos apresentação</a:t>
            </a:r>
          </a:p>
          <a:p>
            <a:pPr marL="0" indent="0">
              <a:buNone/>
            </a:pPr>
            <a:endParaRPr lang="pt-BR" sz="3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8CB64E-BAC7-49F1-AC3E-0F5D85107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272" y="6151612"/>
            <a:ext cx="3456384" cy="23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558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CCA20-7E04-4964-8F8E-34FA385B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12" y="3991372"/>
            <a:ext cx="7560468" cy="627087"/>
          </a:xfrm>
        </p:spPr>
        <p:txBody>
          <a:bodyPr/>
          <a:lstStyle/>
          <a:p>
            <a:r>
              <a:rPr lang="pt-BR" sz="3200" dirty="0">
                <a:solidFill>
                  <a:srgbClr val="69ADE7"/>
                </a:solidFill>
                <a:cs typeface="Arial" panose="020B0604020202020204" pitchFamily="34" charset="0"/>
              </a:rPr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53616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F128B-A8D2-43D4-8206-08E38EAE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>
                <a:solidFill>
                  <a:srgbClr val="69ADE7"/>
                </a:solidFill>
                <a:cs typeface="Arial" panose="020B0604020202020204" pitchFamily="34" charset="0"/>
              </a:rPr>
              <a:t>Vídeo Planejamento Estratégico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F48D16-EDAC-4B46-A4E8-B8D90E45A172}"/>
              </a:ext>
            </a:extLst>
          </p:cNvPr>
          <p:cNvSpPr txBox="1"/>
          <p:nvPr/>
        </p:nvSpPr>
        <p:spPr>
          <a:xfrm>
            <a:off x="463464" y="9795352"/>
            <a:ext cx="430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Sebrae – domínio público</a:t>
            </a:r>
          </a:p>
        </p:txBody>
      </p:sp>
      <p:pic>
        <p:nvPicPr>
          <p:cNvPr id="11" name="Como fazer um planejamento estratégico">
            <a:hlinkClick r:id="" action="ppaction://media"/>
            <a:extLst>
              <a:ext uri="{FF2B5EF4-FFF2-40B4-BE49-F238E27FC236}">
                <a16:creationId xmlns:a16="http://schemas.microsoft.com/office/drawing/2014/main" id="{5E6CD6F1-F2B8-47E6-A09A-ED07869F873D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312" y="1831500"/>
            <a:ext cx="11775348" cy="6624000"/>
          </a:xfrm>
        </p:spPr>
      </p:pic>
    </p:spTree>
    <p:extLst>
      <p:ext uri="{BB962C8B-B14F-4D97-AF65-F5344CB8AC3E}">
        <p14:creationId xmlns:p14="http://schemas.microsoft.com/office/powerpoint/2010/main" val="27902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F128B-A8D2-43D4-8206-08E38EAE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>
                <a:solidFill>
                  <a:srgbClr val="69ADE7"/>
                </a:solidFill>
                <a:cs typeface="Arial" panose="020B0604020202020204" pitchFamily="34" charset="0"/>
              </a:rPr>
              <a:t>Vídeo Missão</a:t>
            </a:r>
          </a:p>
        </p:txBody>
      </p:sp>
      <p:pic>
        <p:nvPicPr>
          <p:cNvPr id="7" name="Como elaborar a missão da minha empresa">
            <a:hlinkClick r:id="" action="ppaction://media"/>
            <a:extLst>
              <a:ext uri="{FF2B5EF4-FFF2-40B4-BE49-F238E27FC236}">
                <a16:creationId xmlns:a16="http://schemas.microsoft.com/office/drawing/2014/main" id="{6515860A-0819-41DB-9AF8-1B7682099E65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312" y="1831500"/>
            <a:ext cx="11775349" cy="6624000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DF48D16-EDAC-4B46-A4E8-B8D90E45A172}"/>
              </a:ext>
            </a:extLst>
          </p:cNvPr>
          <p:cNvSpPr txBox="1"/>
          <p:nvPr/>
        </p:nvSpPr>
        <p:spPr>
          <a:xfrm>
            <a:off x="463464" y="9795352"/>
            <a:ext cx="430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Sebrae – domínio público</a:t>
            </a:r>
          </a:p>
        </p:txBody>
      </p:sp>
    </p:spTree>
    <p:extLst>
      <p:ext uri="{BB962C8B-B14F-4D97-AF65-F5344CB8AC3E}">
        <p14:creationId xmlns:p14="http://schemas.microsoft.com/office/powerpoint/2010/main" val="327518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F128B-A8D2-43D4-8206-08E38EAE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>
                <a:solidFill>
                  <a:srgbClr val="69ADE7"/>
                </a:solidFill>
                <a:cs typeface="Arial" panose="020B0604020202020204" pitchFamily="34" charset="0"/>
              </a:rPr>
              <a:t>Vídeo Visão</a:t>
            </a:r>
          </a:p>
        </p:txBody>
      </p:sp>
      <p:pic>
        <p:nvPicPr>
          <p:cNvPr id="4" name="Como definir a visão de futuro para a minha empresa">
            <a:hlinkClick r:id="" action="ppaction://media"/>
            <a:extLst>
              <a:ext uri="{FF2B5EF4-FFF2-40B4-BE49-F238E27FC236}">
                <a16:creationId xmlns:a16="http://schemas.microsoft.com/office/drawing/2014/main" id="{556925BF-5CE5-491C-AE5D-DF816EDF4BEC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312" y="1832209"/>
            <a:ext cx="11772825" cy="6622581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9C18D0F-8D74-4A7E-9727-97981D46BC4D}"/>
              </a:ext>
            </a:extLst>
          </p:cNvPr>
          <p:cNvSpPr txBox="1"/>
          <p:nvPr/>
        </p:nvSpPr>
        <p:spPr>
          <a:xfrm>
            <a:off x="463464" y="9795352"/>
            <a:ext cx="430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Sebrae – domínio público</a:t>
            </a:r>
          </a:p>
        </p:txBody>
      </p:sp>
    </p:spTree>
    <p:extLst>
      <p:ext uri="{BB962C8B-B14F-4D97-AF65-F5344CB8AC3E}">
        <p14:creationId xmlns:p14="http://schemas.microsoft.com/office/powerpoint/2010/main" val="253176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809328" y="2335188"/>
            <a:ext cx="11477625" cy="3889375"/>
          </a:xfrm>
        </p:spPr>
        <p:txBody>
          <a:bodyPr/>
          <a:lstStyle/>
          <a:p>
            <a:endParaRPr lang="pt-BR" dirty="0"/>
          </a:p>
          <a:p>
            <a:r>
              <a:rPr lang="pt-BR" b="1" dirty="0"/>
              <a:t>Obrigado pelo dia e bom descanso !</a:t>
            </a:r>
          </a:p>
          <a:p>
            <a:endParaRPr lang="pt-BR" b="1" dirty="0"/>
          </a:p>
          <a:p>
            <a:endParaRPr lang="pt-BR" b="1" dirty="0"/>
          </a:p>
          <a:p>
            <a:r>
              <a:rPr lang="pt-BR" b="1" dirty="0"/>
              <a:t>Prof. Michel Conte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965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85664" y="240098"/>
            <a:ext cx="10908840" cy="870954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pt-BR" sz="4050" dirty="0">
                <a:solidFill>
                  <a:srgbClr val="69ADE7"/>
                </a:solidFill>
                <a:latin typeface="+mj-lt"/>
                <a:ea typeface="+mn-ea"/>
                <a:cs typeface="Arial" panose="020B0604020202020204" pitchFamily="34" charset="0"/>
              </a:rPr>
              <a:t>Programa : Estratégia Competitiva em Saúde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22CE11-85F2-1051-F843-145B5BE2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28" y="1543100"/>
            <a:ext cx="11167943" cy="80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290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Personalizada 16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9236A4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1" id="{6A472EFC-95C7-42FF-A4E8-7F2002CF188E}" vid="{12288F33-A974-4257-8620-D8481C06E6AB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4E3FA4510D244B53A28417D43CB69" ma:contentTypeVersion="13" ma:contentTypeDescription="Create a new document." ma:contentTypeScope="" ma:versionID="69c96070649a171364213cb4bf351ab5">
  <xsd:schema xmlns:xsd="http://www.w3.org/2001/XMLSchema" xmlns:xs="http://www.w3.org/2001/XMLSchema" xmlns:p="http://schemas.microsoft.com/office/2006/metadata/properties" xmlns:ns3="1389b5dc-9753-4ffa-8f28-596d63023778" xmlns:ns4="ccb46266-bab2-4c74-b9f9-1d80475c54fe" targetNamespace="http://schemas.microsoft.com/office/2006/metadata/properties" ma:root="true" ma:fieldsID="03f9b4362ff7330e11baa06167feb0ce" ns3:_="" ns4:_="">
    <xsd:import namespace="1389b5dc-9753-4ffa-8f28-596d63023778"/>
    <xsd:import namespace="ccb46266-bab2-4c74-b9f9-1d80475c54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89b5dc-9753-4ffa-8f28-596d63023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b46266-bab2-4c74-b9f9-1d80475c54f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9DC5C0-F825-451F-BC26-45B7A1C845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F88639-FE60-46FE-9E95-D44E46F033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89b5dc-9753-4ffa-8f28-596d63023778"/>
    <ds:schemaRef ds:uri="ccb46266-bab2-4c74-b9f9-1d80475c54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8B0D5E-7B7E-4FD0-AF02-48FC43EBE51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5819</TotalTime>
  <Words>5004</Words>
  <Application>Microsoft Office PowerPoint</Application>
  <PresentationFormat>Personalizar</PresentationFormat>
  <Paragraphs>809</Paragraphs>
  <Slides>88</Slides>
  <Notes>6</Notes>
  <HiddenSlides>0</HiddenSlides>
  <MMClips>3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97" baseType="lpstr">
      <vt:lpstr>Arial</vt:lpstr>
      <vt:lpstr>Calibri</vt:lpstr>
      <vt:lpstr>Chalkboard</vt:lpstr>
      <vt:lpstr>Helvetica</vt:lpstr>
      <vt:lpstr>MV Boli</vt:lpstr>
      <vt:lpstr>Tahoma</vt:lpstr>
      <vt:lpstr>Verdana</vt:lpstr>
      <vt:lpstr>Wingdings</vt:lpstr>
      <vt:lpstr>2_Tema do Office</vt:lpstr>
      <vt:lpstr>Estratégia Competitiva em Saúde  Conteúdo Programático</vt:lpstr>
      <vt:lpstr>Apresentação do PowerPoint</vt:lpstr>
      <vt:lpstr>3 acordos para a dinâmica da aula  </vt:lpstr>
      <vt:lpstr>Sejam muito bem-vindos !</vt:lpstr>
      <vt:lpstr>Michel Conte</vt:lpstr>
      <vt:lpstr>Meus contatos</vt:lpstr>
      <vt:lpstr>Critérios de Avaliação</vt:lpstr>
      <vt:lpstr>Apresentação do PowerPoint</vt:lpstr>
      <vt:lpstr>Programa : Estratégia Competitiva em Saúde</vt:lpstr>
      <vt:lpstr>Conteúdo programático da disciplina ECS</vt:lpstr>
      <vt:lpstr>Conteúdo programático da disciplina ECS</vt:lpstr>
      <vt:lpstr>Conteúdo programático da disciplina ECS</vt:lpstr>
      <vt:lpstr>Conteúdo programático da disciplina ECS</vt:lpstr>
      <vt:lpstr>Apresentação do PowerPoint</vt:lpstr>
      <vt:lpstr> 1. Contexto Atual: Competitividade no Setor de Saúde Regulamentado</vt:lpstr>
      <vt:lpstr> 2. Dinâmica Regulatória e seus Impactos</vt:lpstr>
      <vt:lpstr> 3. Desafios Estratégicos para os Gestores</vt:lpstr>
      <vt:lpstr> 4. Competências-Chave dos Gestores no Ambiente Atual</vt:lpstr>
      <vt:lpstr> Atividade de Debate em Grupo (20 minutos)</vt:lpstr>
      <vt:lpstr> Atividade de Debate em Grupo (20 minutos)</vt:lpstr>
      <vt:lpstr> Perguntas-guia para apoiar o debate:</vt:lpstr>
      <vt:lpstr>Apresentação do PowerPoint</vt:lpstr>
      <vt:lpstr> 1. Estruturação de um Plano Estratégico para Organizações de Saúde</vt:lpstr>
      <vt:lpstr> 2. Elementos-Chave de Customização para Saúde</vt:lpstr>
      <vt:lpstr> Atividade de Debate em Grupo (20 minutos)</vt:lpstr>
      <vt:lpstr> Atividade de Debate em Grupo (20 minutos)</vt:lpstr>
      <vt:lpstr> Atividade de Debate em Grupo (20 minutos)</vt:lpstr>
      <vt:lpstr> Perguntas-guia para apoiar o debate:</vt:lpstr>
      <vt:lpstr>Apresentação do PowerPoint</vt:lpstr>
      <vt:lpstr> 1. Introdução Geral — Importância dos Referenciais Estratégicos</vt:lpstr>
      <vt:lpstr> 2. Missão – O propósito que guia</vt:lpstr>
      <vt:lpstr> 3. Visão — O Futuro que Almejamos</vt:lpstr>
      <vt:lpstr> 3. Visão — O Futuro que Almejamos</vt:lpstr>
      <vt:lpstr> 4. Valores — O Jeito de Ser e Agir</vt:lpstr>
      <vt:lpstr> Atividade de Debate em Grupo (20 minutos)</vt:lpstr>
      <vt:lpstr> Atividade de Debate em Grupo (20 minutos)</vt:lpstr>
      <vt:lpstr> Atividade de Debate em Grupo (20 minutos)</vt:lpstr>
      <vt:lpstr> Perguntas-guia para apoiar o debate:</vt:lpstr>
      <vt:lpstr>Apresentação do PowerPoint</vt:lpstr>
      <vt:lpstr> 1. Introdução - Identificação do Negócio:  Restrita vs. Estratégica</vt:lpstr>
      <vt:lpstr> 2. Impacto da Identificação Estratégica na Competitividade</vt:lpstr>
      <vt:lpstr> 3. Exemplos Práticos e Reflexão Final</vt:lpstr>
      <vt:lpstr>Apresentação do PowerPoint</vt:lpstr>
      <vt:lpstr>Apresentação do PowerPoint</vt:lpstr>
      <vt:lpstr>Apresentação do PowerPoint</vt:lpstr>
      <vt:lpstr>Apresentação do PowerPoint</vt:lpstr>
      <vt:lpstr>Cenário atual da saúde no Brasil</vt:lpstr>
      <vt:lpstr>Ecossistema da saúde no Brasil</vt:lpstr>
      <vt:lpstr>Brazil Market Overview – a significant patient opportunity</vt:lpstr>
      <vt:lpstr>Brazilian Market Access Landscape</vt:lpstr>
      <vt:lpstr>SUS – uma ideia inovadora e com sérios desafios </vt:lpstr>
      <vt:lpstr>Apresentação do PowerPoint</vt:lpstr>
      <vt:lpstr>Gestão estratégica na saúde ?  Em uma única palavra...</vt:lpstr>
      <vt:lpstr>Conceito de estratégia</vt:lpstr>
      <vt:lpstr>Características da Estratégia</vt:lpstr>
      <vt:lpstr>Onde a gestão estratégica se faz necessária na saúde?</vt:lpstr>
      <vt:lpstr>O sucesso das Organizações</vt:lpstr>
      <vt:lpstr>As escolas do pensamento estratégico</vt:lpstr>
      <vt:lpstr>Enfoque das escolas estratégicas</vt:lpstr>
      <vt:lpstr>A Escola Prescritiva (1/3)</vt:lpstr>
      <vt:lpstr>A Escola Prescritiva (2/3)</vt:lpstr>
      <vt:lpstr>A Escola Prescritiva (3/3)</vt:lpstr>
      <vt:lpstr>A Escola Descritiva (1/5)</vt:lpstr>
      <vt:lpstr>A Escola Descritiva (2/5)</vt:lpstr>
      <vt:lpstr>A Escola Descritiva (3/5)</vt:lpstr>
      <vt:lpstr>A Escola Descritiva (4/5)</vt:lpstr>
      <vt:lpstr>A Escola Descritiva (5/5)</vt:lpstr>
      <vt:lpstr>A Escola Configurativa</vt:lpstr>
      <vt:lpstr>Fundamental que este processo esteja na Cultura Organizacional !!!</vt:lpstr>
      <vt:lpstr>Administração estratégica</vt:lpstr>
      <vt:lpstr>Alinhamento estratégico</vt:lpstr>
      <vt:lpstr>Governança corporativa</vt:lpstr>
      <vt:lpstr>Sistema de Governança Corporativa (exemplo)</vt:lpstr>
      <vt:lpstr>Princípios Básicos de Governança</vt:lpstr>
      <vt:lpstr>Referenciais estratégicos</vt:lpstr>
      <vt:lpstr>Missão: o propósito da existência da organização</vt:lpstr>
      <vt:lpstr>Exemplo de Missão:</vt:lpstr>
      <vt:lpstr>A elaboração da visão de futuro</vt:lpstr>
      <vt:lpstr>Exemplo de Visão:</vt:lpstr>
      <vt:lpstr>Valores Organizacionais</vt:lpstr>
      <vt:lpstr>Exemplo de Valores:</vt:lpstr>
      <vt:lpstr>Estudo  de Caso</vt:lpstr>
      <vt:lpstr>Estudo de caso – Eixo Temático #1</vt:lpstr>
      <vt:lpstr>Considerações Finais</vt:lpstr>
      <vt:lpstr>Vídeo Planejamento Estratégico</vt:lpstr>
      <vt:lpstr>Vídeo Missão</vt:lpstr>
      <vt:lpstr>Vídeo Visão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Estratégica em Saúde Conteúdo Programático</dc:title>
  <dc:creator>Michel Conte</dc:creator>
  <cp:lastModifiedBy>Conte Michel</cp:lastModifiedBy>
  <cp:revision>42</cp:revision>
  <dcterms:created xsi:type="dcterms:W3CDTF">2020-06-27T17:06:06Z</dcterms:created>
  <dcterms:modified xsi:type="dcterms:W3CDTF">2025-04-28T19:34:08Z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0x0101003924E3FA4510D244B53A28417D43CB69</vt:lpwstr>
  </property>
</Properties>
</file>